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50"/>
  </p:notesMasterIdLst>
  <p:sldIdLst>
    <p:sldId id="258" r:id="rId2"/>
    <p:sldId id="259" r:id="rId3"/>
    <p:sldId id="260" r:id="rId4"/>
    <p:sldId id="266" r:id="rId5"/>
    <p:sldId id="267" r:id="rId6"/>
    <p:sldId id="261" r:id="rId7"/>
    <p:sldId id="263" r:id="rId8"/>
    <p:sldId id="264" r:id="rId9"/>
    <p:sldId id="265" r:id="rId10"/>
    <p:sldId id="268" r:id="rId11"/>
    <p:sldId id="269" r:id="rId12"/>
    <p:sldId id="271" r:id="rId13"/>
    <p:sldId id="262" r:id="rId14"/>
    <p:sldId id="273" r:id="rId15"/>
    <p:sldId id="274" r:id="rId16"/>
    <p:sldId id="275" r:id="rId17"/>
    <p:sldId id="277" r:id="rId18"/>
    <p:sldId id="270" r:id="rId19"/>
    <p:sldId id="272" r:id="rId20"/>
    <p:sldId id="278" r:id="rId21"/>
    <p:sldId id="279" r:id="rId22"/>
    <p:sldId id="280" r:id="rId23"/>
    <p:sldId id="281" r:id="rId24"/>
    <p:sldId id="282" r:id="rId25"/>
    <p:sldId id="283" r:id="rId26"/>
    <p:sldId id="284" r:id="rId27"/>
    <p:sldId id="285" r:id="rId28"/>
    <p:sldId id="286" r:id="rId29"/>
    <p:sldId id="287" r:id="rId30"/>
    <p:sldId id="309" r:id="rId31"/>
    <p:sldId id="288" r:id="rId32"/>
    <p:sldId id="276" r:id="rId33"/>
    <p:sldId id="297" r:id="rId34"/>
    <p:sldId id="298" r:id="rId35"/>
    <p:sldId id="304" r:id="rId36"/>
    <p:sldId id="305" r:id="rId37"/>
    <p:sldId id="299" r:id="rId38"/>
    <p:sldId id="300" r:id="rId39"/>
    <p:sldId id="301" r:id="rId40"/>
    <p:sldId id="302" r:id="rId41"/>
    <p:sldId id="303" r:id="rId42"/>
    <p:sldId id="290" r:id="rId43"/>
    <p:sldId id="294" r:id="rId44"/>
    <p:sldId id="307" r:id="rId45"/>
    <p:sldId id="295" r:id="rId46"/>
    <p:sldId id="308" r:id="rId47"/>
    <p:sldId id="296" r:id="rId48"/>
    <p:sldId id="291" r:id="rId49"/>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743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00" autoAdjust="0"/>
    <p:restoredTop sz="94614" autoAdjust="0"/>
  </p:normalViewPr>
  <p:slideViewPr>
    <p:cSldViewPr>
      <p:cViewPr>
        <p:scale>
          <a:sx n="55" d="100"/>
          <a:sy n="55" d="100"/>
        </p:scale>
        <p:origin x="-1806" y="-3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D16B6-8D7F-4C6F-A4D7-9DEBE8343A2E}" type="doc">
      <dgm:prSet loTypeId="urn:microsoft.com/office/officeart/2005/8/layout/target3" loCatId="relationship" qsTypeId="urn:microsoft.com/office/officeart/2005/8/quickstyle/3d6" qsCatId="3D" csTypeId="urn:microsoft.com/office/officeart/2005/8/colors/accent1_2" csCatId="accent1"/>
      <dgm:spPr/>
      <dgm:t>
        <a:bodyPr/>
        <a:lstStyle/>
        <a:p>
          <a:endParaRPr lang="ru-RU"/>
        </a:p>
      </dgm:t>
    </dgm:pt>
    <dgm:pt modelId="{6B5A3238-2EC9-4228-9497-A2A21E6892BA}">
      <dgm:prSet/>
      <dgm:spPr/>
      <dgm:t>
        <a:bodyPr/>
        <a:lstStyle/>
        <a:p>
          <a:pPr rtl="0"/>
          <a:r>
            <a:rPr lang="en-US" dirty="0" smtClean="0"/>
            <a:t>Main questions and brief content:</a:t>
          </a:r>
          <a:endParaRPr lang="ru-RU" dirty="0"/>
        </a:p>
      </dgm:t>
    </dgm:pt>
    <dgm:pt modelId="{89CA582C-E7D9-4786-AD0C-B0E2BC1D7E49}" type="parTrans" cxnId="{C0B3570F-AE71-4D78-BF23-3E64EB377C49}">
      <dgm:prSet/>
      <dgm:spPr/>
      <dgm:t>
        <a:bodyPr/>
        <a:lstStyle/>
        <a:p>
          <a:endParaRPr lang="ru-RU"/>
        </a:p>
      </dgm:t>
    </dgm:pt>
    <dgm:pt modelId="{6E496723-5B89-4F18-A26F-385D44DEBCC4}" type="sibTrans" cxnId="{C0B3570F-AE71-4D78-BF23-3E64EB377C49}">
      <dgm:prSet/>
      <dgm:spPr/>
      <dgm:t>
        <a:bodyPr/>
        <a:lstStyle/>
        <a:p>
          <a:endParaRPr lang="ru-RU"/>
        </a:p>
      </dgm:t>
    </dgm:pt>
    <dgm:pt modelId="{5BD77B20-0261-4805-A419-E9DBE8CC8F47}" type="pres">
      <dgm:prSet presAssocID="{543D16B6-8D7F-4C6F-A4D7-9DEBE8343A2E}" presName="Name0" presStyleCnt="0">
        <dgm:presLayoutVars>
          <dgm:chMax val="7"/>
          <dgm:dir/>
          <dgm:animLvl val="lvl"/>
          <dgm:resizeHandles val="exact"/>
        </dgm:presLayoutVars>
      </dgm:prSet>
      <dgm:spPr/>
      <dgm:t>
        <a:bodyPr/>
        <a:lstStyle/>
        <a:p>
          <a:endParaRPr lang="ru-RU"/>
        </a:p>
      </dgm:t>
    </dgm:pt>
    <dgm:pt modelId="{EE14E1C8-CE2A-43C0-8B46-958C774732B9}" type="pres">
      <dgm:prSet presAssocID="{6B5A3238-2EC9-4228-9497-A2A21E6892BA}" presName="circle1" presStyleLbl="node1" presStyleIdx="0" presStyleCnt="1"/>
      <dgm:spPr/>
    </dgm:pt>
    <dgm:pt modelId="{07E467CA-7423-4D50-982B-7028CEEE17F2}" type="pres">
      <dgm:prSet presAssocID="{6B5A3238-2EC9-4228-9497-A2A21E6892BA}" presName="space" presStyleCnt="0"/>
      <dgm:spPr/>
    </dgm:pt>
    <dgm:pt modelId="{343F36D3-85A0-4806-B233-0635A33D68C6}" type="pres">
      <dgm:prSet presAssocID="{6B5A3238-2EC9-4228-9497-A2A21E6892BA}" presName="rect1" presStyleLbl="alignAcc1" presStyleIdx="0" presStyleCnt="1" custLinFactNeighborX="216" custLinFactNeighborY="36576"/>
      <dgm:spPr/>
      <dgm:t>
        <a:bodyPr/>
        <a:lstStyle/>
        <a:p>
          <a:endParaRPr lang="ru-RU"/>
        </a:p>
      </dgm:t>
    </dgm:pt>
    <dgm:pt modelId="{C31493C8-D22A-448B-A663-870F2C08828F}" type="pres">
      <dgm:prSet presAssocID="{6B5A3238-2EC9-4228-9497-A2A21E6892BA}" presName="rect1ParTxNoCh" presStyleLbl="alignAcc1" presStyleIdx="0" presStyleCnt="1">
        <dgm:presLayoutVars>
          <dgm:chMax val="1"/>
          <dgm:bulletEnabled val="1"/>
        </dgm:presLayoutVars>
      </dgm:prSet>
      <dgm:spPr/>
      <dgm:t>
        <a:bodyPr/>
        <a:lstStyle/>
        <a:p>
          <a:endParaRPr lang="ru-RU"/>
        </a:p>
      </dgm:t>
    </dgm:pt>
  </dgm:ptLst>
  <dgm:cxnLst>
    <dgm:cxn modelId="{A81F8FB9-AF99-4892-8EF4-60DC3248E999}" type="presOf" srcId="{6B5A3238-2EC9-4228-9497-A2A21E6892BA}" destId="{343F36D3-85A0-4806-B233-0635A33D68C6}" srcOrd="0" destOrd="0" presId="urn:microsoft.com/office/officeart/2005/8/layout/target3"/>
    <dgm:cxn modelId="{EBF13D0E-D93D-41FE-A997-37129C223254}" type="presOf" srcId="{6B5A3238-2EC9-4228-9497-A2A21E6892BA}" destId="{C31493C8-D22A-448B-A663-870F2C08828F}" srcOrd="1" destOrd="0" presId="urn:microsoft.com/office/officeart/2005/8/layout/target3"/>
    <dgm:cxn modelId="{C0B3570F-AE71-4D78-BF23-3E64EB377C49}" srcId="{543D16B6-8D7F-4C6F-A4D7-9DEBE8343A2E}" destId="{6B5A3238-2EC9-4228-9497-A2A21E6892BA}" srcOrd="0" destOrd="0" parTransId="{89CA582C-E7D9-4786-AD0C-B0E2BC1D7E49}" sibTransId="{6E496723-5B89-4F18-A26F-385D44DEBCC4}"/>
    <dgm:cxn modelId="{62CD37E5-6332-4349-95EB-6ECAD7F17BAE}" type="presOf" srcId="{543D16B6-8D7F-4C6F-A4D7-9DEBE8343A2E}" destId="{5BD77B20-0261-4805-A419-E9DBE8CC8F47}" srcOrd="0" destOrd="0" presId="urn:microsoft.com/office/officeart/2005/8/layout/target3"/>
    <dgm:cxn modelId="{B5243239-6B48-4125-9740-96C40120A8AB}" type="presParOf" srcId="{5BD77B20-0261-4805-A419-E9DBE8CC8F47}" destId="{EE14E1C8-CE2A-43C0-8B46-958C774732B9}" srcOrd="0" destOrd="0" presId="urn:microsoft.com/office/officeart/2005/8/layout/target3"/>
    <dgm:cxn modelId="{043A66C6-4B85-4770-B610-BE3A61CB4C11}" type="presParOf" srcId="{5BD77B20-0261-4805-A419-E9DBE8CC8F47}" destId="{07E467CA-7423-4D50-982B-7028CEEE17F2}" srcOrd="1" destOrd="0" presId="urn:microsoft.com/office/officeart/2005/8/layout/target3"/>
    <dgm:cxn modelId="{66406744-E70A-4B59-8120-D95AA3EFE8B0}" type="presParOf" srcId="{5BD77B20-0261-4805-A419-E9DBE8CC8F47}" destId="{343F36D3-85A0-4806-B233-0635A33D68C6}" srcOrd="2" destOrd="0" presId="urn:microsoft.com/office/officeart/2005/8/layout/target3"/>
    <dgm:cxn modelId="{0B46CDC8-6AC4-43CE-B96E-CB283F7D8327}" type="presParOf" srcId="{5BD77B20-0261-4805-A419-E9DBE8CC8F47}" destId="{C31493C8-D22A-448B-A663-870F2C08828F}" srcOrd="3" destOrd="0" presId="urn:microsoft.com/office/officeart/2005/8/layout/target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4E1C8-CE2A-43C0-8B46-958C774732B9}">
      <dsp:nvSpPr>
        <dsp:cNvPr id="0" name=""/>
        <dsp:cNvSpPr/>
      </dsp:nvSpPr>
      <dsp:spPr>
        <a:xfrm>
          <a:off x="0" y="0"/>
          <a:ext cx="1143000" cy="1143000"/>
        </a:xfrm>
        <a:prstGeom prst="pie">
          <a:avLst>
            <a:gd name="adj1" fmla="val 5400000"/>
            <a:gd name="adj2" fmla="val 16200000"/>
          </a:avLst>
        </a:prstGeom>
        <a:solidFill>
          <a:schemeClr val="accent1">
            <a:hueOff val="0"/>
            <a:satOff val="0"/>
            <a:lumOff val="0"/>
            <a:alphaOff val="0"/>
          </a:schemeClr>
        </a:solidFill>
        <a:ln>
          <a:noFill/>
        </a:ln>
        <a:effectLst>
          <a:glow rad="70000">
            <a:schemeClr val="accent1">
              <a:hueOff val="0"/>
              <a:satOff val="0"/>
              <a:lumOff val="0"/>
              <a:alphaOff val="0"/>
              <a:tint val="30000"/>
              <a:shade val="95000"/>
              <a:satMod val="300000"/>
              <a:alpha val="50000"/>
            </a:schemeClr>
          </a:glo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343F36D3-85A0-4806-B233-0635A33D68C6}">
      <dsp:nvSpPr>
        <dsp:cNvPr id="0" name=""/>
        <dsp:cNvSpPr/>
      </dsp:nvSpPr>
      <dsp:spPr>
        <a:xfrm>
          <a:off x="571500" y="0"/>
          <a:ext cx="6896100" cy="1143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glow rad="70000">
            <a:schemeClr val="lt1">
              <a:alpha val="90000"/>
              <a:hueOff val="0"/>
              <a:satOff val="0"/>
              <a:lumOff val="0"/>
              <a:alphaOff val="0"/>
              <a:tint val="30000"/>
              <a:shade val="95000"/>
              <a:satMod val="300000"/>
              <a:alpha val="50000"/>
            </a:schemeClr>
          </a:glo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US" sz="3500" kern="1200" dirty="0" smtClean="0"/>
            <a:t>Main questions and brief content:</a:t>
          </a:r>
          <a:endParaRPr lang="ru-RU" sz="3500" kern="1200" dirty="0"/>
        </a:p>
      </dsp:txBody>
      <dsp:txXfrm>
        <a:off x="571500" y="0"/>
        <a:ext cx="6896100"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8550AC-25F8-44A1-8162-BD403D402D98}" type="datetimeFigureOut">
              <a:rPr lang="ru-RU" smtClean="0"/>
              <a:pPr/>
              <a:t>25.11.2016</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C7A306-B7E7-41EC-B7CF-2E336D263AFB}" type="slidenum">
              <a:rPr lang="ru-RU" smtClean="0"/>
              <a:pPr/>
              <a:t>‹#›</a:t>
            </a:fld>
            <a:endParaRPr lang="ru-RU"/>
          </a:p>
        </p:txBody>
      </p:sp>
    </p:spTree>
    <p:extLst>
      <p:ext uri="{BB962C8B-B14F-4D97-AF65-F5344CB8AC3E}">
        <p14:creationId xmlns:p14="http://schemas.microsoft.com/office/powerpoint/2010/main" xmlns="" val="1131347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2">
        <a:schemeClr val="bg2"/>
      </p:bgRef>
    </p:bg>
    <p:spTree>
      <p:nvGrpSpPr>
        <p:cNvPr id="1" name=""/>
        <p:cNvGrpSpPr/>
        <p:nvPr/>
      </p:nvGrpSpPr>
      <p:grpSpPr>
        <a:xfrm>
          <a:off x="0" y="0"/>
          <a:ext cx="0" cy="0"/>
          <a:chOff x="0" y="0"/>
          <a:chExt cx="0" cy="0"/>
        </a:xfrm>
      </p:grpSpPr>
      <p:sp>
        <p:nvSpPr>
          <p:cNvPr id="7" name="Полилиния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Полилиния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Заголовок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ru-RU" smtClean="0"/>
              <a:t>Образец заголовка</a:t>
            </a:r>
            <a:endParaRPr kumimoji="0" lang="en-US"/>
          </a:p>
        </p:txBody>
      </p:sp>
      <p:sp>
        <p:nvSpPr>
          <p:cNvPr id="17" name="Подзаголовок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30" name="Дата 29"/>
          <p:cNvSpPr>
            <a:spLocks noGrp="1"/>
          </p:cNvSpPr>
          <p:nvPr>
            <p:ph type="dt" sz="half" idx="10"/>
          </p:nvPr>
        </p:nvSpPr>
        <p:spPr/>
        <p:txBody>
          <a:bodyPr/>
          <a:lstStyle/>
          <a:p>
            <a:fld id="{64A8B51A-08C5-447C-A50C-E72C7C41B32A}" type="datetimeFigureOut">
              <a:rPr lang="ru-RU" smtClean="0"/>
              <a:pPr/>
              <a:t>25.11.2016</a:t>
            </a:fld>
            <a:endParaRPr lang="ru-RU"/>
          </a:p>
        </p:txBody>
      </p:sp>
      <p:sp>
        <p:nvSpPr>
          <p:cNvPr id="19" name="Нижний колонтитул 18"/>
          <p:cNvSpPr>
            <a:spLocks noGrp="1"/>
          </p:cNvSpPr>
          <p:nvPr>
            <p:ph type="ftr" sz="quarter" idx="11"/>
          </p:nvPr>
        </p:nvSpPr>
        <p:spPr/>
        <p:txBody>
          <a:bodyPr/>
          <a:lstStyle/>
          <a:p>
            <a:endParaRPr lang="ru-RU"/>
          </a:p>
        </p:txBody>
      </p:sp>
      <p:sp>
        <p:nvSpPr>
          <p:cNvPr id="27" name="Номер слайда 26"/>
          <p:cNvSpPr>
            <a:spLocks noGrp="1"/>
          </p:cNvSpPr>
          <p:nvPr>
            <p:ph type="sldNum" sz="quarter" idx="12"/>
          </p:nvPr>
        </p:nvSpPr>
        <p:spPr/>
        <p:txBody>
          <a:bodyPr/>
          <a:lstStyle/>
          <a:p>
            <a:fld id="{0D00AA87-24F8-43C5-87B0-EF05CB61B978}" type="slidenum">
              <a:rPr lang="ru-RU" smtClean="0"/>
              <a:pPr/>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64A8B51A-08C5-447C-A50C-E72C7C41B32A}" type="datetimeFigureOut">
              <a:rPr lang="ru-RU" smtClean="0"/>
              <a:pPr/>
              <a:t>25.11.2016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D00AA87-24F8-43C5-87B0-EF05CB61B97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64A8B51A-08C5-447C-A50C-E72C7C41B32A}" type="datetimeFigureOut">
              <a:rPr lang="ru-RU" smtClean="0"/>
              <a:pPr/>
              <a:t>25.11.2016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D00AA87-24F8-43C5-87B0-EF05CB61B97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64A8B51A-08C5-447C-A50C-E72C7C41B32A}" type="datetimeFigureOut">
              <a:rPr lang="ru-RU" smtClean="0"/>
              <a:pPr/>
              <a:t>25.11.2016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D00AA87-24F8-43C5-87B0-EF05CB61B97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2">
        <a:schemeClr val="bg2"/>
      </p:bgRef>
    </p:bg>
    <p:spTree>
      <p:nvGrpSpPr>
        <p:cNvPr id="1" name=""/>
        <p:cNvGrpSpPr/>
        <p:nvPr/>
      </p:nvGrpSpPr>
      <p:grpSpPr>
        <a:xfrm>
          <a:off x="0" y="0"/>
          <a:ext cx="0" cy="0"/>
          <a:chOff x="0" y="0"/>
          <a:chExt cx="0" cy="0"/>
        </a:xfrm>
      </p:grpSpPr>
      <p:sp>
        <p:nvSpPr>
          <p:cNvPr id="7" name="Полилиния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Полилиния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Заголовок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p>
            <a:fld id="{64A8B51A-08C5-447C-A50C-E72C7C41B32A}" type="datetimeFigureOut">
              <a:rPr lang="ru-RU" smtClean="0"/>
              <a:pPr/>
              <a:t>25.11.2016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D00AA87-24F8-43C5-87B0-EF05CB61B978}" type="slidenum">
              <a:rPr lang="ru-RU" smtClean="0"/>
              <a:pPr/>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7467600" cy="1143000"/>
          </a:xfrm>
        </p:spPr>
        <p:txBody>
          <a:bodyPr/>
          <a:lstStyle/>
          <a:p>
            <a:r>
              <a:rPr kumimoji="0" lang="ru-RU" smtClean="0"/>
              <a:t>Образец заголовка</a:t>
            </a:r>
            <a:endParaRPr kumimoji="0" lang="en-US"/>
          </a:p>
        </p:txBody>
      </p:sp>
      <p:sp>
        <p:nvSpPr>
          <p:cNvPr id="3" name="Содержимое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64A8B51A-08C5-447C-A50C-E72C7C41B32A}" type="datetimeFigureOut">
              <a:rPr lang="ru-RU" smtClean="0"/>
              <a:pPr/>
              <a:t>25.11.2016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D00AA87-24F8-43C5-87B0-EF05CB61B978}"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8229600" cy="1143000"/>
          </a:xfrm>
        </p:spPr>
        <p:txBody>
          <a:bodyPr anchor="ctr"/>
          <a:lstStyle>
            <a:lvl1pPr>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p>
            <a:fld id="{64A8B51A-08C5-447C-A50C-E72C7C41B32A}" type="datetimeFigureOut">
              <a:rPr lang="ru-RU" smtClean="0"/>
              <a:pPr/>
              <a:t>25.11.2016</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0D00AA87-24F8-43C5-87B0-EF05CB61B978}"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320"/>
            <a:ext cx="7470648" cy="1143000"/>
          </a:xfrm>
        </p:spPr>
        <p:txBody>
          <a:bodyPr anchor="ctr"/>
          <a:lstStyle>
            <a:lvl1pPr algn="l">
              <a:defRPr sz="4600"/>
            </a:lvl1pPr>
          </a:lstStyle>
          <a:p>
            <a:r>
              <a:rPr kumimoji="0" lang="ru-RU" smtClean="0"/>
              <a:t>Образец заголовка</a:t>
            </a:r>
            <a:endParaRPr kumimoji="0" lang="en-US"/>
          </a:p>
        </p:txBody>
      </p:sp>
      <p:sp>
        <p:nvSpPr>
          <p:cNvPr id="7" name="Дата 6"/>
          <p:cNvSpPr>
            <a:spLocks noGrp="1"/>
          </p:cNvSpPr>
          <p:nvPr>
            <p:ph type="dt" sz="half" idx="10"/>
          </p:nvPr>
        </p:nvSpPr>
        <p:spPr/>
        <p:txBody>
          <a:bodyPr/>
          <a:lstStyle/>
          <a:p>
            <a:fld id="{64A8B51A-08C5-447C-A50C-E72C7C41B32A}" type="datetimeFigureOut">
              <a:rPr lang="ru-RU" smtClean="0"/>
              <a:pPr/>
              <a:t>25.11.2016</a:t>
            </a:fld>
            <a:endParaRPr lang="ru-RU"/>
          </a:p>
        </p:txBody>
      </p:sp>
      <p:sp>
        <p:nvSpPr>
          <p:cNvPr id="8" name="Номер слайда 7"/>
          <p:cNvSpPr>
            <a:spLocks noGrp="1"/>
          </p:cNvSpPr>
          <p:nvPr>
            <p:ph type="sldNum" sz="quarter" idx="11"/>
          </p:nvPr>
        </p:nvSpPr>
        <p:spPr/>
        <p:txBody>
          <a:bodyPr/>
          <a:lstStyle/>
          <a:p>
            <a:fld id="{0D00AA87-24F8-43C5-87B0-EF05CB61B978}" type="slidenum">
              <a:rPr lang="ru-RU" smtClean="0"/>
              <a:pPr/>
              <a:t>‹#›</a:t>
            </a:fld>
            <a:endParaRPr lang="ru-RU"/>
          </a:p>
        </p:txBody>
      </p:sp>
      <p:sp>
        <p:nvSpPr>
          <p:cNvPr id="9" name="Нижний колонтитул 8"/>
          <p:cNvSpPr>
            <a:spLocks noGrp="1"/>
          </p:cNvSpPr>
          <p:nvPr>
            <p:ph type="ftr" sz="quarter" idx="12"/>
          </p:nvPr>
        </p:nvSpPr>
        <p:spPr/>
        <p:txBody>
          <a:bodyPr/>
          <a:lstStyle/>
          <a:p>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64A8B51A-08C5-447C-A50C-E72C7C41B32A}" type="datetimeFigureOut">
              <a:rPr lang="ru-RU" smtClean="0"/>
              <a:pPr/>
              <a:t>25.11.2016</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0D00AA87-24F8-43C5-87B0-EF05CB61B97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ru-RU" smtClean="0"/>
              <a:t>Образец заголовка</a:t>
            </a:r>
            <a:endParaRPr kumimoji="0" lang="en-US"/>
          </a:p>
        </p:txBody>
      </p:sp>
      <p:sp>
        <p:nvSpPr>
          <p:cNvPr id="3" name="Текст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64A8B51A-08C5-447C-A50C-E72C7C41B32A}" type="datetimeFigureOut">
              <a:rPr lang="ru-RU" smtClean="0"/>
              <a:pPr/>
              <a:t>25.11.2016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a:xfrm>
            <a:off x="8156448" y="6422064"/>
            <a:ext cx="762000" cy="365125"/>
          </a:xfrm>
        </p:spPr>
        <p:txBody>
          <a:bodyPr/>
          <a:lstStyle/>
          <a:p>
            <a:fld id="{0D00AA87-24F8-43C5-87B0-EF05CB61B978}"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ru-RU" smtClean="0"/>
              <a:t>Образец заголовка</a:t>
            </a:r>
            <a:endParaRPr kumimoji="0" lang="en-US"/>
          </a:p>
        </p:txBody>
      </p:sp>
      <p:sp>
        <p:nvSpPr>
          <p:cNvPr id="3" name="Рисунок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ru-RU" smtClean="0"/>
              <a:t>Вставка рисунка</a:t>
            </a:r>
            <a:endParaRPr kumimoji="0" lang="en-US" dirty="0"/>
          </a:p>
        </p:txBody>
      </p:sp>
      <p:sp>
        <p:nvSpPr>
          <p:cNvPr id="4" name="Текст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ru-RU" smtClean="0"/>
              <a:t>Образец текста</a:t>
            </a:r>
          </a:p>
        </p:txBody>
      </p:sp>
      <p:sp>
        <p:nvSpPr>
          <p:cNvPr id="5" name="Дата 4"/>
          <p:cNvSpPr>
            <a:spLocks noGrp="1"/>
          </p:cNvSpPr>
          <p:nvPr>
            <p:ph type="dt" sz="half" idx="10"/>
          </p:nvPr>
        </p:nvSpPr>
        <p:spPr>
          <a:xfrm>
            <a:off x="457200" y="6422064"/>
            <a:ext cx="2133600" cy="365125"/>
          </a:xfrm>
        </p:spPr>
        <p:txBody>
          <a:bodyPr/>
          <a:lstStyle/>
          <a:p>
            <a:fld id="{64A8B51A-08C5-447C-A50C-E72C7C41B32A}" type="datetimeFigureOut">
              <a:rPr lang="ru-RU" smtClean="0"/>
              <a:pPr/>
              <a:t>25.11.2016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D00AA87-24F8-43C5-87B0-EF05CB61B978}"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Полилиния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Полилиния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Заголовок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ru-RU" smtClean="0"/>
              <a:t>Образец заголовка</a:t>
            </a:r>
            <a:endParaRPr kumimoji="0" lang="en-US"/>
          </a:p>
        </p:txBody>
      </p:sp>
      <p:sp>
        <p:nvSpPr>
          <p:cNvPr id="30" name="Текст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0" name="Дата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64A8B51A-08C5-447C-A50C-E72C7C41B32A}" type="datetimeFigureOut">
              <a:rPr lang="ru-RU" smtClean="0"/>
              <a:pPr/>
              <a:t>25.11.2016</a:t>
            </a:fld>
            <a:endParaRPr lang="ru-RU"/>
          </a:p>
        </p:txBody>
      </p:sp>
      <p:sp>
        <p:nvSpPr>
          <p:cNvPr id="22" name="Нижний колонтитул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ru-RU"/>
          </a:p>
        </p:txBody>
      </p:sp>
      <p:sp>
        <p:nvSpPr>
          <p:cNvPr id="18" name="Номер слайда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0D00AA87-24F8-43C5-87B0-EF05CB61B978}" type="slidenum">
              <a:rPr lang="ru-RU" smtClean="0"/>
              <a:pPr/>
              <a:t>‹#›</a:t>
            </a:fld>
            <a:endParaRPr lang="ru-RU"/>
          </a:p>
        </p:txBody>
      </p:sp>
    </p:spTree>
  </p:cSld>
  <p:clrMap bg1="dk1" tx1="lt1" bg2="dk2" tx2="lt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16.jpeg"/><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descr="30137.jpg"/>
          <p:cNvPicPr>
            <a:picLocks noGrp="1" noChangeAspect="1"/>
          </p:cNvPicPr>
          <p:nvPr>
            <p:ph type="pic" idx="1"/>
          </p:nvPr>
        </p:nvPicPr>
        <p:blipFill>
          <a:blip r:embed="rId2" cstate="print"/>
          <a:srcRect l="3000" r="3000"/>
          <a:stretch>
            <a:fillRect/>
          </a:stretch>
        </p:blipFill>
        <p:spPr>
          <a:xfrm>
            <a:off x="857224" y="1201102"/>
            <a:ext cx="4514484" cy="4442476"/>
          </a:xfrm>
        </p:spPr>
      </p:pic>
      <p:sp>
        <p:nvSpPr>
          <p:cNvPr id="13" name="Текст 12"/>
          <p:cNvSpPr>
            <a:spLocks noGrp="1"/>
          </p:cNvSpPr>
          <p:nvPr>
            <p:ph type="body" sz="half" idx="2"/>
          </p:nvPr>
        </p:nvSpPr>
        <p:spPr>
          <a:xfrm>
            <a:off x="5220072" y="1124744"/>
            <a:ext cx="3701938" cy="4464496"/>
          </a:xfrm>
        </p:spPr>
        <p:txBody>
          <a:bodyPr>
            <a:noAutofit/>
          </a:bodyPr>
          <a:lstStyle/>
          <a:p>
            <a:pPr algn="ctr"/>
            <a:r>
              <a:rPr lang="en-US" sz="4000" b="1" dirty="0">
                <a:solidFill>
                  <a:srgbClr val="FFFF00"/>
                </a:solidFill>
                <a:latin typeface="Arial Narrow" pitchFamily="34" charset="0"/>
              </a:rPr>
              <a:t>Environmental Politics of Kazakhstan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9552" y="620688"/>
            <a:ext cx="7467600" cy="1143000"/>
          </a:xfrm>
        </p:spPr>
        <p:txBody>
          <a:bodyPr>
            <a:noAutofit/>
          </a:bodyPr>
          <a:lstStyle/>
          <a:p>
            <a:pPr algn="ctr"/>
            <a:r>
              <a:rPr lang="en-US" sz="3200" dirty="0" smtClean="0">
                <a:latin typeface="Garamond" pitchFamily="18" charset="0"/>
              </a:rPr>
              <a:t>Large quantities of </a:t>
            </a:r>
            <a:r>
              <a:rPr lang="en-US" sz="3200" dirty="0" err="1" smtClean="0">
                <a:latin typeface="Garamond" pitchFamily="18" charset="0"/>
              </a:rPr>
              <a:t>sulphuric</a:t>
            </a:r>
            <a:r>
              <a:rPr lang="en-US" sz="3200" dirty="0" smtClean="0">
                <a:latin typeface="Garamond" pitchFamily="18" charset="0"/>
              </a:rPr>
              <a:t> acid are used to produce mineral fertilizers which are discharged in the environment with industrial waste</a:t>
            </a:r>
            <a:endParaRPr lang="ru-RU" sz="3200" dirty="0">
              <a:latin typeface="Garamond" pitchFamily="18" charset="0"/>
            </a:endParaRPr>
          </a:p>
        </p:txBody>
      </p:sp>
      <p:pic>
        <p:nvPicPr>
          <p:cNvPr id="4" name="Содержимое 3" descr="mineral_fertilizers_in_the_soil.jpg"/>
          <p:cNvPicPr>
            <a:picLocks noGrp="1" noChangeAspect="1"/>
          </p:cNvPicPr>
          <p:nvPr>
            <p:ph idx="1"/>
          </p:nvPr>
        </p:nvPicPr>
        <p:blipFill>
          <a:blip r:embed="rId2" cstate="print"/>
          <a:stretch>
            <a:fillRect/>
          </a:stretch>
        </p:blipFill>
        <p:spPr>
          <a:xfrm>
            <a:off x="1763688" y="2420888"/>
            <a:ext cx="5080000" cy="3810000"/>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55576" y="1124744"/>
            <a:ext cx="7467600" cy="1143000"/>
          </a:xfrm>
        </p:spPr>
        <p:txBody>
          <a:bodyPr>
            <a:noAutofit/>
          </a:bodyPr>
          <a:lstStyle/>
          <a:p>
            <a:pPr algn="ctr"/>
            <a:r>
              <a:rPr lang="en-US" sz="3600" dirty="0" smtClean="0">
                <a:latin typeface="Garamond" pitchFamily="18" charset="0"/>
              </a:rPr>
              <a:t>The largest ecological damage is caused by emissions of gaseous matters contaminating the atmosphere</a:t>
            </a:r>
            <a:endParaRPr lang="ru-RU" sz="3600" dirty="0">
              <a:latin typeface="Garamond" pitchFamily="18" charset="0"/>
            </a:endParaRPr>
          </a:p>
        </p:txBody>
      </p:sp>
      <p:pic>
        <p:nvPicPr>
          <p:cNvPr id="4" name="Содержимое 3" descr="kyoto_is_in_effect_350x180.jpg"/>
          <p:cNvPicPr>
            <a:picLocks noGrp="1" noChangeAspect="1"/>
          </p:cNvPicPr>
          <p:nvPr>
            <p:ph idx="1"/>
          </p:nvPr>
        </p:nvPicPr>
        <p:blipFill>
          <a:blip r:embed="rId2" cstate="print"/>
          <a:stretch>
            <a:fillRect/>
          </a:stretch>
        </p:blipFill>
        <p:spPr>
          <a:xfrm>
            <a:off x="1547664" y="3068960"/>
            <a:ext cx="6300700" cy="3240360"/>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827584" y="3789040"/>
            <a:ext cx="7992888" cy="1826363"/>
          </a:xfrm>
        </p:spPr>
        <p:txBody>
          <a:bodyPr>
            <a:noAutofit/>
          </a:bodyPr>
          <a:lstStyle/>
          <a:p>
            <a:pPr algn="ctr"/>
            <a:r>
              <a:rPr lang="en-US" sz="7200" dirty="0" smtClean="0"/>
              <a:t>CONSEQUENCES </a:t>
            </a:r>
            <a:endParaRPr lang="ru-RU" sz="7200" dirty="0"/>
          </a:p>
        </p:txBody>
      </p:sp>
      <p:sp>
        <p:nvSpPr>
          <p:cNvPr id="5" name="Текст 4"/>
          <p:cNvSpPr>
            <a:spLocks noGrp="1"/>
          </p:cNvSpPr>
          <p:nvPr>
            <p:ph type="body" idx="1"/>
          </p:nvPr>
        </p:nvSpPr>
        <p:spPr>
          <a:xfrm>
            <a:off x="1115616" y="1124744"/>
            <a:ext cx="7056784" cy="1944216"/>
          </a:xfrm>
        </p:spPr>
        <p:txBody>
          <a:bodyPr>
            <a:normAutofit/>
          </a:bodyPr>
          <a:lstStyle/>
          <a:p>
            <a:pPr algn="ctr"/>
            <a:r>
              <a:rPr lang="en-US" sz="3200" b="1" dirty="0" smtClean="0">
                <a:latin typeface="Garamond" pitchFamily="18" charset="0"/>
              </a:rPr>
              <a:t>Processes of destabilization of the natural environment in the Republic of Kazakhstan</a:t>
            </a:r>
            <a:endParaRPr lang="ru-RU" sz="3200" b="1" dirty="0" smtClean="0">
              <a:latin typeface="Garamond" pitchFamily="18" charset="0"/>
            </a:endParaRPr>
          </a:p>
          <a:p>
            <a:endParaRPr lang="ru-RU"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683568" y="476672"/>
            <a:ext cx="7467600" cy="1143000"/>
          </a:xfrm>
        </p:spPr>
        <p:txBody>
          <a:bodyPr>
            <a:noAutofit/>
          </a:bodyPr>
          <a:lstStyle/>
          <a:p>
            <a:pPr algn="ctr"/>
            <a:r>
              <a:rPr lang="en-US" sz="3600" dirty="0" smtClean="0">
                <a:latin typeface="Garamond" pitchFamily="18" charset="0"/>
              </a:rPr>
              <a:t>Electric power plants and heating plants pollute the atmosphere</a:t>
            </a:r>
            <a:endParaRPr lang="ru-RU" sz="3600" dirty="0">
              <a:latin typeface="Garamond" pitchFamily="18" charset="0"/>
            </a:endParaRPr>
          </a:p>
        </p:txBody>
      </p:sp>
      <p:pic>
        <p:nvPicPr>
          <p:cNvPr id="7" name="Содержимое 6" descr="0_3dbca_1416af2d_XL.jpg"/>
          <p:cNvPicPr>
            <a:picLocks noGrp="1" noChangeAspect="1"/>
          </p:cNvPicPr>
          <p:nvPr>
            <p:ph idx="1"/>
          </p:nvPr>
        </p:nvPicPr>
        <p:blipFill>
          <a:blip r:embed="rId2" cstate="print"/>
          <a:stretch>
            <a:fillRect/>
          </a:stretch>
        </p:blipFill>
        <p:spPr>
          <a:xfrm>
            <a:off x="1187624" y="1844824"/>
            <a:ext cx="6784078" cy="4525963"/>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3568" y="476672"/>
            <a:ext cx="7467600" cy="1143000"/>
          </a:xfrm>
        </p:spPr>
        <p:txBody>
          <a:bodyPr>
            <a:noAutofit/>
          </a:bodyPr>
          <a:lstStyle/>
          <a:p>
            <a:pPr algn="ctr"/>
            <a:r>
              <a:rPr lang="en-US" sz="3600" dirty="0" smtClean="0">
                <a:latin typeface="Garamond" pitchFamily="18" charset="0"/>
              </a:rPr>
              <a:t>soil with gases and dust to a greater extent, exert harmful impact on flora and fauna</a:t>
            </a:r>
            <a:endParaRPr lang="ru-RU" sz="3600" dirty="0">
              <a:latin typeface="Garamond" pitchFamily="18" charset="0"/>
            </a:endParaRPr>
          </a:p>
        </p:txBody>
      </p:sp>
      <p:pic>
        <p:nvPicPr>
          <p:cNvPr id="4" name="Содержимое 3" descr="water_3.jpg"/>
          <p:cNvPicPr>
            <a:picLocks noGrp="1" noChangeAspect="1"/>
          </p:cNvPicPr>
          <p:nvPr>
            <p:ph idx="1"/>
          </p:nvPr>
        </p:nvPicPr>
        <p:blipFill>
          <a:blip r:embed="rId2" cstate="print"/>
          <a:stretch>
            <a:fillRect/>
          </a:stretch>
        </p:blipFill>
        <p:spPr>
          <a:xfrm>
            <a:off x="1619672" y="2060848"/>
            <a:ext cx="5328592" cy="3996444"/>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55576" y="620688"/>
            <a:ext cx="7467600" cy="1143000"/>
          </a:xfrm>
        </p:spPr>
        <p:txBody>
          <a:bodyPr>
            <a:noAutofit/>
          </a:bodyPr>
          <a:lstStyle/>
          <a:p>
            <a:pPr algn="ctr"/>
            <a:r>
              <a:rPr lang="en-US" sz="2800" dirty="0" smtClean="0">
                <a:latin typeface="Garamond" pitchFamily="18" charset="0"/>
              </a:rPr>
              <a:t>As a result of the violations the atmospheric air is contaminated by defloration of mined and waste ore, the increased disease incidence among workers and local population</a:t>
            </a:r>
            <a:endParaRPr lang="ru-RU" sz="2800" dirty="0">
              <a:latin typeface="Garamond" pitchFamily="18" charset="0"/>
            </a:endParaRPr>
          </a:p>
        </p:txBody>
      </p:sp>
      <p:pic>
        <p:nvPicPr>
          <p:cNvPr id="4" name="Содержимое 3" descr="619a36f4d5462cced905106aaf3ade12.jpg"/>
          <p:cNvPicPr>
            <a:picLocks noGrp="1" noChangeAspect="1"/>
          </p:cNvPicPr>
          <p:nvPr>
            <p:ph idx="1"/>
          </p:nvPr>
        </p:nvPicPr>
        <p:blipFill>
          <a:blip r:embed="rId2" cstate="print"/>
          <a:stretch>
            <a:fillRect/>
          </a:stretch>
        </p:blipFill>
        <p:spPr>
          <a:xfrm>
            <a:off x="1331640" y="2132856"/>
            <a:ext cx="6336348" cy="4525963"/>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3568" y="548680"/>
            <a:ext cx="7467600" cy="1143000"/>
          </a:xfrm>
        </p:spPr>
        <p:txBody>
          <a:bodyPr>
            <a:noAutofit/>
          </a:bodyPr>
          <a:lstStyle/>
          <a:p>
            <a:pPr algn="ctr"/>
            <a:r>
              <a:rPr lang="en-US" sz="3600" dirty="0" smtClean="0">
                <a:latin typeface="Garamond" pitchFamily="18" charset="0"/>
              </a:rPr>
              <a:t>When producing oil the level of underground and ground water decreases</a:t>
            </a:r>
            <a:endParaRPr lang="ru-RU" sz="3600" dirty="0">
              <a:latin typeface="Garamond" pitchFamily="18" charset="0"/>
            </a:endParaRPr>
          </a:p>
        </p:txBody>
      </p:sp>
      <p:pic>
        <p:nvPicPr>
          <p:cNvPr id="4" name="Содержимое 3" descr="1271734914_296292.jpg"/>
          <p:cNvPicPr>
            <a:picLocks noGrp="1" noChangeAspect="1"/>
          </p:cNvPicPr>
          <p:nvPr>
            <p:ph idx="1"/>
          </p:nvPr>
        </p:nvPicPr>
        <p:blipFill>
          <a:blip r:embed="rId2" cstate="print"/>
          <a:stretch>
            <a:fillRect/>
          </a:stretch>
        </p:blipFill>
        <p:spPr>
          <a:xfrm>
            <a:off x="1763688" y="2060848"/>
            <a:ext cx="5256584" cy="4436914"/>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584" y="404664"/>
            <a:ext cx="7467600" cy="1143000"/>
          </a:xfrm>
        </p:spPr>
        <p:txBody>
          <a:bodyPr>
            <a:noAutofit/>
          </a:bodyPr>
          <a:lstStyle/>
          <a:p>
            <a:pPr algn="ctr"/>
            <a:r>
              <a:rPr lang="en-US" sz="2800" dirty="0" smtClean="0">
                <a:latin typeface="Garamond" pitchFamily="18" charset="0"/>
              </a:rPr>
              <a:t>Surface and underground water is contaminated with oil, and then contaminated water flows to water bodies consumed by the population</a:t>
            </a:r>
            <a:endParaRPr lang="ru-RU" sz="2800" dirty="0">
              <a:latin typeface="Garamond" pitchFamily="18" charset="0"/>
            </a:endParaRPr>
          </a:p>
        </p:txBody>
      </p:sp>
      <p:pic>
        <p:nvPicPr>
          <p:cNvPr id="4" name="Содержимое 3" descr="tap-water.jpg"/>
          <p:cNvPicPr>
            <a:picLocks noGrp="1" noChangeAspect="1"/>
          </p:cNvPicPr>
          <p:nvPr>
            <p:ph idx="1"/>
          </p:nvPr>
        </p:nvPicPr>
        <p:blipFill>
          <a:blip r:embed="rId2" cstate="print"/>
          <a:stretch>
            <a:fillRect/>
          </a:stretch>
        </p:blipFill>
        <p:spPr>
          <a:xfrm>
            <a:off x="857224" y="1857364"/>
            <a:ext cx="3509888" cy="2861322"/>
          </a:xfrm>
        </p:spPr>
      </p:pic>
      <p:pic>
        <p:nvPicPr>
          <p:cNvPr id="5" name="Рисунок 4" descr="Cup of dirty water.jpg"/>
          <p:cNvPicPr>
            <a:picLocks noChangeAspect="1"/>
          </p:cNvPicPr>
          <p:nvPr/>
        </p:nvPicPr>
        <p:blipFill>
          <a:blip r:embed="rId3" cstate="print"/>
          <a:stretch>
            <a:fillRect/>
          </a:stretch>
        </p:blipFill>
        <p:spPr>
          <a:xfrm>
            <a:off x="4644008" y="3501008"/>
            <a:ext cx="3810000" cy="28575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584" y="332656"/>
            <a:ext cx="7467600" cy="1143000"/>
          </a:xfrm>
        </p:spPr>
        <p:txBody>
          <a:bodyPr>
            <a:noAutofit/>
          </a:bodyPr>
          <a:lstStyle/>
          <a:p>
            <a:pPr algn="ctr"/>
            <a:r>
              <a:rPr lang="en-US" sz="3200" dirty="0" smtClean="0">
                <a:latin typeface="Garamond" pitchFamily="18" charset="0"/>
              </a:rPr>
              <a:t>The change in the top soil takes place due to felling forests, thinning out thickets of </a:t>
            </a:r>
            <a:r>
              <a:rPr lang="en-US" sz="3200" dirty="0" err="1" smtClean="0">
                <a:latin typeface="Garamond" pitchFamily="18" charset="0"/>
              </a:rPr>
              <a:t>haloxylon</a:t>
            </a:r>
            <a:r>
              <a:rPr lang="en-US" sz="3200" dirty="0" smtClean="0">
                <a:latin typeface="Garamond" pitchFamily="18" charset="0"/>
              </a:rPr>
              <a:t> and bottom-land forests</a:t>
            </a:r>
            <a:endParaRPr lang="ru-RU" sz="3200" dirty="0">
              <a:latin typeface="Garamond" pitchFamily="18" charset="0"/>
            </a:endParaRPr>
          </a:p>
        </p:txBody>
      </p:sp>
      <p:pic>
        <p:nvPicPr>
          <p:cNvPr id="4" name="Содержимое 3" descr="1271785165G4fbOV.jpg"/>
          <p:cNvPicPr>
            <a:picLocks noGrp="1" noChangeAspect="1"/>
          </p:cNvPicPr>
          <p:nvPr>
            <p:ph idx="1"/>
          </p:nvPr>
        </p:nvPicPr>
        <p:blipFill>
          <a:blip r:embed="rId2" cstate="print"/>
          <a:stretch>
            <a:fillRect/>
          </a:stretch>
        </p:blipFill>
        <p:spPr>
          <a:xfrm>
            <a:off x="611560" y="1772816"/>
            <a:ext cx="4032448" cy="2691659"/>
          </a:xfrm>
        </p:spPr>
      </p:pic>
      <p:pic>
        <p:nvPicPr>
          <p:cNvPr id="5" name="Рисунок 4" descr="1268157907KM7477.jpg"/>
          <p:cNvPicPr>
            <a:picLocks noChangeAspect="1"/>
          </p:cNvPicPr>
          <p:nvPr/>
        </p:nvPicPr>
        <p:blipFill>
          <a:blip r:embed="rId3" cstate="print"/>
          <a:stretch>
            <a:fillRect/>
          </a:stretch>
        </p:blipFill>
        <p:spPr>
          <a:xfrm>
            <a:off x="4716016" y="3789040"/>
            <a:ext cx="4099332" cy="273630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584" y="692696"/>
            <a:ext cx="7467600" cy="1143000"/>
          </a:xfrm>
        </p:spPr>
        <p:txBody>
          <a:bodyPr>
            <a:noAutofit/>
          </a:bodyPr>
          <a:lstStyle/>
          <a:p>
            <a:pPr algn="ctr"/>
            <a:r>
              <a:rPr lang="en-US" sz="3600" dirty="0" smtClean="0">
                <a:latin typeface="Garamond" pitchFamily="18" charset="0"/>
              </a:rPr>
              <a:t>Overgrazing of cattle caused heightened soil erosion and processes of desertification</a:t>
            </a:r>
            <a:endParaRPr lang="ru-RU" sz="3600" dirty="0">
              <a:latin typeface="Garamond" pitchFamily="18" charset="0"/>
            </a:endParaRPr>
          </a:p>
        </p:txBody>
      </p:sp>
      <p:pic>
        <p:nvPicPr>
          <p:cNvPr id="6" name="Содержимое 5" descr="cows.jpg"/>
          <p:cNvPicPr>
            <a:picLocks noGrp="1" noChangeAspect="1"/>
          </p:cNvPicPr>
          <p:nvPr>
            <p:ph idx="1"/>
          </p:nvPr>
        </p:nvPicPr>
        <p:blipFill>
          <a:blip r:embed="rId2" cstate="print"/>
          <a:stretch>
            <a:fillRect/>
          </a:stretch>
        </p:blipFill>
        <p:spPr>
          <a:xfrm>
            <a:off x="539552" y="2564904"/>
            <a:ext cx="5544616" cy="1968339"/>
          </a:xfrm>
        </p:spPr>
      </p:pic>
      <p:pic>
        <p:nvPicPr>
          <p:cNvPr id="7" name="Рисунок 6" descr="1271785165G4fbObV.jpg"/>
          <p:cNvPicPr>
            <a:picLocks noChangeAspect="1"/>
          </p:cNvPicPr>
          <p:nvPr/>
        </p:nvPicPr>
        <p:blipFill>
          <a:blip r:embed="rId3" cstate="print"/>
          <a:stretch>
            <a:fillRect/>
          </a:stretch>
        </p:blipFill>
        <p:spPr>
          <a:xfrm>
            <a:off x="5004048" y="4077072"/>
            <a:ext cx="3771900" cy="244792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Содержимое 5"/>
          <p:cNvSpPr>
            <a:spLocks noGrp="1"/>
          </p:cNvSpPr>
          <p:nvPr>
            <p:ph idx="1"/>
          </p:nvPr>
        </p:nvSpPr>
        <p:spPr>
          <a:xfrm>
            <a:off x="971600" y="2132856"/>
            <a:ext cx="7467600" cy="4525963"/>
          </a:xfrm>
        </p:spPr>
        <p:txBody>
          <a:bodyPr/>
          <a:lstStyle/>
          <a:p>
            <a:r>
              <a:rPr lang="en-US" dirty="0" smtClean="0">
                <a:latin typeface="Garamond" pitchFamily="18" charset="0"/>
              </a:rPr>
              <a:t>To analyze the existing state of the natural environment of Kazakhstan</a:t>
            </a:r>
          </a:p>
          <a:p>
            <a:endParaRPr lang="en-US" dirty="0" smtClean="0">
              <a:latin typeface="Garamond" pitchFamily="18" charset="0"/>
            </a:endParaRPr>
          </a:p>
          <a:p>
            <a:endParaRPr lang="en-US" dirty="0" smtClean="0">
              <a:latin typeface="Garamond" pitchFamily="18" charset="0"/>
            </a:endParaRPr>
          </a:p>
          <a:p>
            <a:r>
              <a:rPr lang="en-US" dirty="0" smtClean="0">
                <a:latin typeface="Garamond" pitchFamily="18" charset="0"/>
              </a:rPr>
              <a:t>Review the concept, strategy and practical tasks of sustainable development</a:t>
            </a:r>
            <a:endParaRPr lang="ru-RU" dirty="0">
              <a:latin typeface="Garamond" pitchFamily="18" charset="0"/>
            </a:endParaRPr>
          </a:p>
        </p:txBody>
      </p:sp>
      <p:sp>
        <p:nvSpPr>
          <p:cNvPr id="8" name="Прямоугольник 7"/>
          <p:cNvSpPr/>
          <p:nvPr/>
        </p:nvSpPr>
        <p:spPr>
          <a:xfrm>
            <a:off x="1835696" y="548680"/>
            <a:ext cx="5688632" cy="1446550"/>
          </a:xfrm>
          <a:prstGeom prst="rect">
            <a:avLst/>
          </a:prstGeom>
          <a:noFill/>
        </p:spPr>
        <p:txBody>
          <a:bodyPr wrap="square" lIns="91440" tIns="45720" rIns="91440" bIns="45720">
            <a:spAutoFit/>
          </a:bodyPr>
          <a:lstStyle/>
          <a:p>
            <a:pPr algn="ctr"/>
            <a:r>
              <a:rPr lang="en-US" sz="88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The aim</a:t>
            </a:r>
            <a:endParaRPr lang="ru-RU" sz="8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99592" y="692696"/>
            <a:ext cx="7467600" cy="1143000"/>
          </a:xfrm>
        </p:spPr>
        <p:txBody>
          <a:bodyPr>
            <a:noAutofit/>
          </a:bodyPr>
          <a:lstStyle/>
          <a:p>
            <a:pPr algn="ctr"/>
            <a:r>
              <a:rPr lang="en-US" sz="2800" dirty="0" smtClean="0">
                <a:latin typeface="Garamond" pitchFamily="18" charset="0"/>
              </a:rPr>
              <a:t>Consequences of human activities as wind and water erosion, contamination of soil by domestic and industrial waste contribute to contamination of the environment</a:t>
            </a:r>
            <a:endParaRPr lang="ru-RU" sz="2800" dirty="0">
              <a:latin typeface="Garamond" pitchFamily="18" charset="0"/>
            </a:endParaRPr>
          </a:p>
        </p:txBody>
      </p:sp>
      <p:pic>
        <p:nvPicPr>
          <p:cNvPr id="4" name="Содержимое 3" descr="bark2.jpg"/>
          <p:cNvPicPr>
            <a:picLocks noGrp="1" noChangeAspect="1"/>
          </p:cNvPicPr>
          <p:nvPr>
            <p:ph idx="1"/>
          </p:nvPr>
        </p:nvPicPr>
        <p:blipFill>
          <a:blip r:embed="rId2" cstate="print"/>
          <a:stretch>
            <a:fillRect/>
          </a:stretch>
        </p:blipFill>
        <p:spPr>
          <a:xfrm>
            <a:off x="1907704" y="2564904"/>
            <a:ext cx="4826000" cy="36449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755576" y="1412776"/>
            <a:ext cx="7704856" cy="1826363"/>
          </a:xfrm>
        </p:spPr>
        <p:txBody>
          <a:bodyPr>
            <a:noAutofit/>
          </a:bodyPr>
          <a:lstStyle/>
          <a:p>
            <a:pPr algn="ctr"/>
            <a:r>
              <a:rPr lang="en-US" sz="8000" dirty="0" smtClean="0"/>
              <a:t>ECOLOGY </a:t>
            </a:r>
            <a:br>
              <a:rPr lang="en-US" sz="8000" dirty="0" smtClean="0"/>
            </a:br>
            <a:r>
              <a:rPr lang="en-US" sz="8000" dirty="0" smtClean="0"/>
              <a:t>OF KAZAKHSTAN</a:t>
            </a:r>
            <a:endParaRPr lang="ru-RU" sz="8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827584" y="260648"/>
            <a:ext cx="7467600" cy="1143000"/>
          </a:xfrm>
        </p:spPr>
        <p:txBody>
          <a:bodyPr>
            <a:normAutofit fontScale="90000"/>
          </a:bodyPr>
          <a:lstStyle/>
          <a:p>
            <a:pPr algn="ctr"/>
            <a:r>
              <a:rPr lang="en-US" sz="2800" dirty="0" smtClean="0">
                <a:latin typeface="Garamond" pitchFamily="18" charset="0"/>
              </a:rPr>
              <a:t>Aral sea, Balkhash Lake, </a:t>
            </a:r>
            <a:r>
              <a:rPr lang="en-US" sz="2800" dirty="0" err="1" smtClean="0">
                <a:latin typeface="Garamond" pitchFamily="18" charset="0"/>
              </a:rPr>
              <a:t>Rudny</a:t>
            </a:r>
            <a:r>
              <a:rPr lang="en-US" sz="2800" dirty="0" smtClean="0">
                <a:latin typeface="Garamond" pitchFamily="18" charset="0"/>
              </a:rPr>
              <a:t> Altai, the Irtysh River, the Caspian Sea, </a:t>
            </a:r>
            <a:r>
              <a:rPr lang="en-US" sz="2800" dirty="0" err="1" smtClean="0">
                <a:latin typeface="Garamond" pitchFamily="18" charset="0"/>
              </a:rPr>
              <a:t>Almaty</a:t>
            </a:r>
            <a:r>
              <a:rPr lang="en-US" sz="2800" dirty="0" smtClean="0">
                <a:latin typeface="Garamond" pitchFamily="18" charset="0"/>
              </a:rPr>
              <a:t> city, </a:t>
            </a:r>
            <a:r>
              <a:rPr lang="en-US" sz="2800" dirty="0" err="1" smtClean="0">
                <a:latin typeface="Garamond" pitchFamily="18" charset="0"/>
              </a:rPr>
              <a:t>Zhambyl</a:t>
            </a:r>
            <a:r>
              <a:rPr lang="en-US" sz="2800" dirty="0" smtClean="0">
                <a:latin typeface="Garamond" pitchFamily="18" charset="0"/>
              </a:rPr>
              <a:t> city, </a:t>
            </a:r>
            <a:r>
              <a:rPr lang="en-US" sz="2800" dirty="0" err="1" smtClean="0">
                <a:latin typeface="Garamond" pitchFamily="18" charset="0"/>
              </a:rPr>
              <a:t>Shymkent</a:t>
            </a:r>
            <a:r>
              <a:rPr lang="en-US" sz="2800" dirty="0" smtClean="0">
                <a:latin typeface="Garamond" pitchFamily="18" charset="0"/>
              </a:rPr>
              <a:t> city and others</a:t>
            </a:r>
            <a:endParaRPr lang="ru-RU" sz="2800" dirty="0">
              <a:latin typeface="Garamond" pitchFamily="18" charset="0"/>
            </a:endParaRPr>
          </a:p>
        </p:txBody>
      </p:sp>
      <p:pic>
        <p:nvPicPr>
          <p:cNvPr id="9" name="Содержимое 8" descr="7643043.jpg"/>
          <p:cNvPicPr>
            <a:picLocks noGrp="1" noChangeAspect="1"/>
          </p:cNvPicPr>
          <p:nvPr>
            <p:ph sz="half" idx="1"/>
          </p:nvPr>
        </p:nvPicPr>
        <p:blipFill>
          <a:blip r:embed="rId2" cstate="print"/>
          <a:stretch>
            <a:fillRect/>
          </a:stretch>
        </p:blipFill>
        <p:spPr>
          <a:xfrm>
            <a:off x="539552" y="1628800"/>
            <a:ext cx="3816424" cy="2410097"/>
          </a:xfrm>
        </p:spPr>
      </p:pic>
      <p:pic>
        <p:nvPicPr>
          <p:cNvPr id="10" name="Содержимое 9" descr="500px-Balkhash_labeled_eng.jpg"/>
          <p:cNvPicPr>
            <a:picLocks noGrp="1" noChangeAspect="1"/>
          </p:cNvPicPr>
          <p:nvPr>
            <p:ph sz="half" idx="2"/>
          </p:nvPr>
        </p:nvPicPr>
        <p:blipFill>
          <a:blip r:embed="rId3" cstate="print"/>
          <a:stretch>
            <a:fillRect/>
          </a:stretch>
        </p:blipFill>
        <p:spPr>
          <a:xfrm>
            <a:off x="4571999" y="3789040"/>
            <a:ext cx="4298241" cy="2487619"/>
          </a:xfrm>
        </p:spPr>
      </p:pic>
      <p:pic>
        <p:nvPicPr>
          <p:cNvPr id="12" name="Рисунок 11" descr="28019352__Panorama_VI_1.JPG"/>
          <p:cNvPicPr>
            <a:picLocks noChangeAspect="1"/>
          </p:cNvPicPr>
          <p:nvPr/>
        </p:nvPicPr>
        <p:blipFill>
          <a:blip r:embed="rId4" cstate="print"/>
          <a:stretch>
            <a:fillRect/>
          </a:stretch>
        </p:blipFill>
        <p:spPr>
          <a:xfrm>
            <a:off x="1187624" y="4149080"/>
            <a:ext cx="2520280" cy="2195780"/>
          </a:xfrm>
          <a:prstGeom prst="rect">
            <a:avLst/>
          </a:prstGeom>
        </p:spPr>
      </p:pic>
      <p:pic>
        <p:nvPicPr>
          <p:cNvPr id="13" name="Рисунок 12" descr="taraz-city-gateway.jpg"/>
          <p:cNvPicPr>
            <a:picLocks noChangeAspect="1"/>
          </p:cNvPicPr>
          <p:nvPr/>
        </p:nvPicPr>
        <p:blipFill>
          <a:blip r:embed="rId5" cstate="print"/>
          <a:stretch>
            <a:fillRect/>
          </a:stretch>
        </p:blipFill>
        <p:spPr>
          <a:xfrm>
            <a:off x="5436096" y="1628800"/>
            <a:ext cx="2664296" cy="1998222"/>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899592" y="836712"/>
            <a:ext cx="7467600" cy="1143000"/>
          </a:xfrm>
        </p:spPr>
        <p:txBody>
          <a:bodyPr>
            <a:noAutofit/>
          </a:bodyPr>
          <a:lstStyle/>
          <a:p>
            <a:pPr algn="ctr"/>
            <a:r>
              <a:rPr lang="en-US" sz="4000" dirty="0" smtClean="0">
                <a:latin typeface="Garamond" pitchFamily="18" charset="0"/>
              </a:rPr>
              <a:t>The problem of radiation pollution is still pressing and urgent</a:t>
            </a:r>
            <a:endParaRPr lang="ru-RU" sz="4000" dirty="0">
              <a:latin typeface="Garamond" pitchFamily="18" charset="0"/>
            </a:endParaRPr>
          </a:p>
        </p:txBody>
      </p:sp>
      <p:pic>
        <p:nvPicPr>
          <p:cNvPr id="7" name="Содержимое 6" descr="1099.jpg"/>
          <p:cNvPicPr>
            <a:picLocks noGrp="1" noChangeAspect="1"/>
          </p:cNvPicPr>
          <p:nvPr>
            <p:ph idx="1"/>
          </p:nvPr>
        </p:nvPicPr>
        <p:blipFill>
          <a:blip r:embed="rId2" cstate="print"/>
          <a:stretch>
            <a:fillRect/>
          </a:stretch>
        </p:blipFill>
        <p:spPr>
          <a:xfrm>
            <a:off x="1763688" y="2564904"/>
            <a:ext cx="5616624" cy="3787209"/>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99592" y="332656"/>
            <a:ext cx="7467600" cy="1143000"/>
          </a:xfrm>
        </p:spPr>
        <p:txBody>
          <a:bodyPr>
            <a:noAutofit/>
          </a:bodyPr>
          <a:lstStyle/>
          <a:p>
            <a:pPr algn="ctr"/>
            <a:r>
              <a:rPr lang="en-US" sz="4000" dirty="0" smtClean="0">
                <a:latin typeface="Garamond" pitchFamily="18" charset="0"/>
              </a:rPr>
              <a:t>Radioactive matters spreading by a food chain</a:t>
            </a:r>
            <a:endParaRPr lang="ru-RU" sz="4000" dirty="0">
              <a:latin typeface="Garamond" pitchFamily="18" charset="0"/>
            </a:endParaRPr>
          </a:p>
        </p:txBody>
      </p:sp>
      <p:pic>
        <p:nvPicPr>
          <p:cNvPr id="4" name="Содержимое 3" descr="food-chain.jpg"/>
          <p:cNvPicPr>
            <a:picLocks noGrp="1" noChangeAspect="1"/>
          </p:cNvPicPr>
          <p:nvPr>
            <p:ph idx="1"/>
          </p:nvPr>
        </p:nvPicPr>
        <p:blipFill>
          <a:blip r:embed="rId2" cstate="print"/>
          <a:stretch>
            <a:fillRect/>
          </a:stretch>
        </p:blipFill>
        <p:spPr>
          <a:xfrm>
            <a:off x="2123728" y="1844824"/>
            <a:ext cx="4525963" cy="4525963"/>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55576" y="476672"/>
            <a:ext cx="7467600" cy="1143000"/>
          </a:xfrm>
        </p:spPr>
        <p:txBody>
          <a:bodyPr>
            <a:noAutofit/>
          </a:bodyPr>
          <a:lstStyle/>
          <a:p>
            <a:pPr algn="ctr"/>
            <a:r>
              <a:rPr lang="en-US" sz="3200" dirty="0" smtClean="0">
                <a:latin typeface="Garamond" pitchFamily="18" charset="0"/>
              </a:rPr>
              <a:t>Nuclear weapon tests may be qualified as a very serious crime against the nature and mankind</a:t>
            </a:r>
            <a:endParaRPr lang="ru-RU" sz="3200" dirty="0">
              <a:latin typeface="Garamond" pitchFamily="18" charset="0"/>
            </a:endParaRPr>
          </a:p>
        </p:txBody>
      </p:sp>
      <p:pic>
        <p:nvPicPr>
          <p:cNvPr id="4" name="Содержимое 3" descr="nuclear-test.jpg"/>
          <p:cNvPicPr>
            <a:picLocks noGrp="1" noChangeAspect="1"/>
          </p:cNvPicPr>
          <p:nvPr>
            <p:ph idx="1"/>
          </p:nvPr>
        </p:nvPicPr>
        <p:blipFill>
          <a:blip r:embed="rId2" cstate="print"/>
          <a:stretch>
            <a:fillRect/>
          </a:stretch>
        </p:blipFill>
        <p:spPr>
          <a:xfrm>
            <a:off x="2627784" y="1916832"/>
            <a:ext cx="3631665" cy="4525963"/>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3568" y="692696"/>
            <a:ext cx="7467600" cy="1143000"/>
          </a:xfrm>
        </p:spPr>
        <p:txBody>
          <a:bodyPr>
            <a:normAutofit/>
          </a:bodyPr>
          <a:lstStyle/>
          <a:p>
            <a:pPr algn="ctr"/>
            <a:r>
              <a:rPr lang="en-US" sz="3200" dirty="0" smtClean="0">
                <a:latin typeface="Garamond" pitchFamily="18" charset="0"/>
              </a:rPr>
              <a:t>The number of people who died from </a:t>
            </a:r>
            <a:r>
              <a:rPr lang="en-US" sz="3200" dirty="0" err="1" smtClean="0">
                <a:latin typeface="Garamond" pitchFamily="18" charset="0"/>
              </a:rPr>
              <a:t>leucaemia</a:t>
            </a:r>
            <a:r>
              <a:rPr lang="en-US" sz="3200" dirty="0" smtClean="0">
                <a:latin typeface="Garamond" pitchFamily="18" charset="0"/>
              </a:rPr>
              <a:t> makes up tens thousand of people</a:t>
            </a:r>
            <a:endParaRPr lang="ru-RU" sz="3200" dirty="0">
              <a:latin typeface="Garamond" pitchFamily="18" charset="0"/>
            </a:endParaRPr>
          </a:p>
        </p:txBody>
      </p:sp>
      <p:pic>
        <p:nvPicPr>
          <p:cNvPr id="4" name="Содержимое 3" descr="leukemia.jpg"/>
          <p:cNvPicPr>
            <a:picLocks noGrp="1" noChangeAspect="1"/>
          </p:cNvPicPr>
          <p:nvPr>
            <p:ph idx="1"/>
          </p:nvPr>
        </p:nvPicPr>
        <p:blipFill>
          <a:blip r:embed="rId2" cstate="print"/>
          <a:stretch>
            <a:fillRect/>
          </a:stretch>
        </p:blipFill>
        <p:spPr>
          <a:xfrm>
            <a:off x="1547664" y="2204864"/>
            <a:ext cx="5760640" cy="3876319"/>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normAutofit/>
          </a:bodyPr>
          <a:lstStyle/>
          <a:p>
            <a:pPr algn="ctr"/>
            <a:r>
              <a:rPr lang="en-US" sz="2800" b="1" dirty="0" smtClean="0">
                <a:latin typeface="Garamond" pitchFamily="18" charset="0"/>
              </a:rPr>
              <a:t>Factors that form a </a:t>
            </a:r>
            <a:r>
              <a:rPr lang="en-US" sz="2800" b="1" dirty="0" err="1" smtClean="0">
                <a:latin typeface="Garamond" pitchFamily="18" charset="0"/>
              </a:rPr>
              <a:t>radioecological</a:t>
            </a:r>
            <a:r>
              <a:rPr lang="en-US" sz="2800" b="1" dirty="0" smtClean="0">
                <a:latin typeface="Garamond" pitchFamily="18" charset="0"/>
              </a:rPr>
              <a:t> situation in the country:</a:t>
            </a:r>
            <a:endParaRPr lang="ru-RU" sz="2800" b="1" dirty="0">
              <a:latin typeface="Garamond" pitchFamily="18" charset="0"/>
            </a:endParaRPr>
          </a:p>
        </p:txBody>
      </p:sp>
      <p:sp>
        <p:nvSpPr>
          <p:cNvPr id="10" name="Содержимое 9"/>
          <p:cNvSpPr>
            <a:spLocks noGrp="1"/>
          </p:cNvSpPr>
          <p:nvPr>
            <p:ph idx="1"/>
          </p:nvPr>
        </p:nvSpPr>
        <p:spPr>
          <a:xfrm>
            <a:off x="755576" y="1556792"/>
            <a:ext cx="7467600" cy="4525963"/>
          </a:xfrm>
        </p:spPr>
        <p:txBody>
          <a:bodyPr>
            <a:normAutofit/>
          </a:bodyPr>
          <a:lstStyle/>
          <a:p>
            <a:r>
              <a:rPr lang="en-US" sz="3200" dirty="0" smtClean="0">
                <a:latin typeface="Garamond" pitchFamily="18" charset="0"/>
              </a:rPr>
              <a:t>The activities of the former Semipalatinsk nuclear site;</a:t>
            </a:r>
          </a:p>
          <a:p>
            <a:r>
              <a:rPr lang="en-US" sz="3200" dirty="0" smtClean="0">
                <a:latin typeface="Garamond" pitchFamily="18" charset="0"/>
              </a:rPr>
              <a:t>Nuclear explosions for the purposes of solving business tasks;</a:t>
            </a:r>
          </a:p>
          <a:p>
            <a:r>
              <a:rPr lang="en-US" sz="3200" dirty="0" smtClean="0">
                <a:latin typeface="Garamond" pitchFamily="18" charset="0"/>
              </a:rPr>
              <a:t>Enterprises of nuclear and industrial complexes;</a:t>
            </a:r>
          </a:p>
          <a:p>
            <a:r>
              <a:rPr lang="en-US" sz="3200" dirty="0" smtClean="0">
                <a:latin typeface="Garamond" pitchFamily="18" charset="0"/>
              </a:rPr>
              <a:t>Mining and processing complex ores, oil and gas with high radioactivity</a:t>
            </a:r>
            <a:endParaRPr lang="ru-RU" sz="3200" dirty="0">
              <a:latin typeface="Garamond"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55576" y="620688"/>
            <a:ext cx="7467600" cy="1143000"/>
          </a:xfrm>
        </p:spPr>
        <p:txBody>
          <a:bodyPr>
            <a:noAutofit/>
          </a:bodyPr>
          <a:lstStyle/>
          <a:p>
            <a:pPr algn="ctr"/>
            <a:r>
              <a:rPr lang="en-US" sz="3600" dirty="0" smtClean="0">
                <a:latin typeface="Garamond" pitchFamily="18" charset="0"/>
              </a:rPr>
              <a:t>The condition of water resources is unfavorable in Kazakhstan</a:t>
            </a:r>
            <a:endParaRPr lang="ru-RU" sz="3600" dirty="0">
              <a:latin typeface="Garamond" pitchFamily="18" charset="0"/>
            </a:endParaRPr>
          </a:p>
        </p:txBody>
      </p:sp>
      <p:pic>
        <p:nvPicPr>
          <p:cNvPr id="4" name="Содержимое 3" descr="54.jpg"/>
          <p:cNvPicPr>
            <a:picLocks noGrp="1" noChangeAspect="1"/>
          </p:cNvPicPr>
          <p:nvPr>
            <p:ph idx="1"/>
          </p:nvPr>
        </p:nvPicPr>
        <p:blipFill>
          <a:blip r:embed="rId2" cstate="print"/>
          <a:stretch>
            <a:fillRect/>
          </a:stretch>
        </p:blipFill>
        <p:spPr>
          <a:xfrm>
            <a:off x="1331640" y="2060848"/>
            <a:ext cx="6336704" cy="396044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3568" y="548680"/>
            <a:ext cx="7467600" cy="1143000"/>
          </a:xfrm>
        </p:spPr>
        <p:txBody>
          <a:bodyPr>
            <a:noAutofit/>
          </a:bodyPr>
          <a:lstStyle/>
          <a:p>
            <a:pPr algn="ctr"/>
            <a:r>
              <a:rPr lang="en-US" sz="2800" dirty="0" smtClean="0">
                <a:latin typeface="Garamond" pitchFamily="18" charset="0"/>
              </a:rPr>
              <a:t>The situation with environment in the Caspian sea region is determined by an increase of the Caspian sea level and anthropogenic impact on the coastal ecosystems</a:t>
            </a:r>
            <a:endParaRPr lang="ru-RU" sz="2800" dirty="0">
              <a:latin typeface="Garamond" pitchFamily="18" charset="0"/>
            </a:endParaRPr>
          </a:p>
        </p:txBody>
      </p:sp>
      <p:pic>
        <p:nvPicPr>
          <p:cNvPr id="4" name="Содержимое 3" descr="CaspianSeaTerra.jpg"/>
          <p:cNvPicPr>
            <a:picLocks noGrp="1" noChangeAspect="1"/>
          </p:cNvPicPr>
          <p:nvPr>
            <p:ph idx="1"/>
          </p:nvPr>
        </p:nvPicPr>
        <p:blipFill>
          <a:blip r:embed="rId2" cstate="print"/>
          <a:stretch>
            <a:fillRect/>
          </a:stretch>
        </p:blipFill>
        <p:spPr>
          <a:xfrm>
            <a:off x="2555776" y="2060848"/>
            <a:ext cx="3556114" cy="4525963"/>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хема 3"/>
          <p:cNvGraphicFramePr/>
          <p:nvPr/>
        </p:nvGraphicFramePr>
        <p:xfrm>
          <a:off x="755576" y="260648"/>
          <a:ext cx="74676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Содержимое 2"/>
          <p:cNvSpPr>
            <a:spLocks noGrp="1"/>
          </p:cNvSpPr>
          <p:nvPr>
            <p:ph idx="1"/>
          </p:nvPr>
        </p:nvSpPr>
        <p:spPr>
          <a:xfrm>
            <a:off x="755576" y="1772816"/>
            <a:ext cx="7467600" cy="4525963"/>
          </a:xfrm>
        </p:spPr>
        <p:txBody>
          <a:bodyPr>
            <a:normAutofit fontScale="77500" lnSpcReduction="20000"/>
          </a:bodyPr>
          <a:lstStyle/>
          <a:p>
            <a:r>
              <a:rPr lang="en-US" dirty="0" smtClean="0">
                <a:latin typeface="Garamond" pitchFamily="18" charset="0"/>
              </a:rPr>
              <a:t>Processes of destabilization of the natural environment in the Republic of Kazakhstan, causes and consequences;</a:t>
            </a:r>
          </a:p>
          <a:p>
            <a:r>
              <a:rPr lang="en-US" dirty="0" smtClean="0">
                <a:latin typeface="Garamond" pitchFamily="18" charset="0"/>
              </a:rPr>
              <a:t>Ecological problems of Kazakhstan</a:t>
            </a:r>
            <a:endParaRPr lang="ru-RU" dirty="0" smtClean="0">
              <a:latin typeface="Garamond" pitchFamily="18" charset="0"/>
            </a:endParaRPr>
          </a:p>
          <a:p>
            <a:r>
              <a:rPr lang="en-US" dirty="0">
                <a:latin typeface="Garamond" pitchFamily="18" charset="0"/>
              </a:rPr>
              <a:t>Provision of sustainable development of Kazakhstan. Strategy of sustainable development and mechanisms of providing sustainable development of Kazakhstan </a:t>
            </a:r>
            <a:endParaRPr lang="ru-RU" dirty="0">
              <a:latin typeface="Garamond" pitchFamily="18" charset="0"/>
            </a:endParaRPr>
          </a:p>
          <a:p>
            <a:endParaRPr lang="en-US" dirty="0" smtClean="0">
              <a:latin typeface="Garamond" pitchFamily="18" charset="0"/>
            </a:endParaRPr>
          </a:p>
          <a:p>
            <a:r>
              <a:rPr lang="en-US" dirty="0" smtClean="0">
                <a:latin typeface="Garamond" pitchFamily="18" charset="0"/>
              </a:rPr>
              <a:t>Legislation of Kazakhstan in the area of environmental protection;</a:t>
            </a:r>
            <a:endParaRPr lang="ru-RU" dirty="0" smtClean="0">
              <a:latin typeface="Garamond" pitchFamily="18" charset="0"/>
            </a:endParaRPr>
          </a:p>
          <a:p>
            <a:r>
              <a:rPr lang="en-US" sz="2600" dirty="0"/>
              <a:t>Ecological code of Republic of Kazakhstan</a:t>
            </a:r>
            <a:r>
              <a:rPr lang="en-US" sz="3200" dirty="0" smtClean="0"/>
              <a:t>.</a:t>
            </a:r>
            <a:endParaRPr lang="ru-RU" sz="3200" dirty="0" smtClean="0"/>
          </a:p>
          <a:p>
            <a:r>
              <a:rPr lang="en-US" sz="2600" dirty="0"/>
              <a:t> Main strategic directions of Kazakhstan to improve the </a:t>
            </a:r>
            <a:r>
              <a:rPr lang="en-US" sz="2600" dirty="0" smtClean="0"/>
              <a:t>environment</a:t>
            </a:r>
            <a:endParaRPr lang="ru-RU" sz="2600" dirty="0" smtClean="0"/>
          </a:p>
          <a:p>
            <a:r>
              <a:rPr lang="en-US" sz="2600" b="1" dirty="0"/>
              <a:t>Basic Principles of Environmental Protection</a:t>
            </a:r>
            <a:endParaRPr lang="ru-RU" sz="2600" dirty="0"/>
          </a:p>
          <a:p>
            <a:endParaRPr lang="en-US" dirty="0" smtClean="0">
              <a:latin typeface="Garamond"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332656"/>
            <a:ext cx="4330824" cy="6408712"/>
          </a:xfrm>
        </p:spPr>
        <p:txBody>
          <a:bodyPr>
            <a:normAutofit/>
          </a:bodyPr>
          <a:lstStyle/>
          <a:p>
            <a:pPr marL="18288" indent="0">
              <a:buNone/>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Environmental disaster threatens to </a:t>
            </a:r>
            <a:r>
              <a:rPr lang="en-US" dirty="0" err="1">
                <a:ln w="18415" cmpd="sng">
                  <a:solidFill>
                    <a:srgbClr val="FFFFFF"/>
                  </a:solidFill>
                  <a:prstDash val="solid"/>
                </a:ln>
                <a:solidFill>
                  <a:srgbClr val="FFFFFF"/>
                </a:solidFill>
                <a:effectLst>
                  <a:outerShdw blurRad="63500" dir="3600000" algn="tl" rotWithShape="0">
                    <a:srgbClr val="000000">
                      <a:alpha val="70000"/>
                    </a:srgbClr>
                  </a:outerShdw>
                </a:effectLst>
              </a:rPr>
              <a:t>Aktau</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 and the Caspian Sea. Factories of the industrial giant Caspian Mining and Metallurgical Combine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dumped </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waste water into the basin located just a few kilometers from the city of </a:t>
            </a:r>
            <a:r>
              <a:rPr lang="en-US" dirty="0" err="1">
                <a:ln w="18415" cmpd="sng">
                  <a:solidFill>
                    <a:srgbClr val="FFFFFF"/>
                  </a:solidFill>
                  <a:prstDash val="solid"/>
                </a:ln>
                <a:solidFill>
                  <a:srgbClr val="FFFFFF"/>
                </a:solidFill>
                <a:effectLst>
                  <a:outerShdw blurRad="63500" dir="3600000" algn="tl" rotWithShape="0">
                    <a:srgbClr val="000000">
                      <a:alpha val="70000"/>
                    </a:srgbClr>
                  </a:outerShdw>
                </a:effectLst>
              </a:rPr>
              <a:t>Aktau</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 where the artificial lake was formed </a:t>
            </a:r>
            <a:r>
              <a:rPr lang="en-US" dirty="0" err="1">
                <a:ln w="18415" cmpd="sng">
                  <a:solidFill>
                    <a:srgbClr val="FFFFFF"/>
                  </a:solidFill>
                  <a:prstDash val="solid"/>
                </a:ln>
                <a:solidFill>
                  <a:srgbClr val="FFFFFF"/>
                </a:solidFill>
                <a:effectLst>
                  <a:outerShdw blurRad="63500" dir="3600000" algn="tl" rotWithShape="0">
                    <a:srgbClr val="000000">
                      <a:alpha val="70000"/>
                    </a:srgbClr>
                  </a:outerShdw>
                </a:effectLst>
              </a:rPr>
              <a:t>Koshkar</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-Ata. </a:t>
            </a:r>
            <a:endParaRPr lang="ru-RU"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 name="Picture 5" descr="7_34vy3y7u3567g5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88024" y="188640"/>
            <a:ext cx="4176713" cy="3132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pic>
        <p:nvPicPr>
          <p:cNvPr id="5" name="Picture 7" descr="1242482094_koshk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88024" y="3644627"/>
            <a:ext cx="3910013" cy="2614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88270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71600" y="404664"/>
            <a:ext cx="7467600" cy="1143000"/>
          </a:xfrm>
        </p:spPr>
        <p:txBody>
          <a:bodyPr>
            <a:normAutofit/>
          </a:bodyPr>
          <a:lstStyle/>
          <a:p>
            <a:pPr algn="ctr"/>
            <a:r>
              <a:rPr lang="en-US" sz="2800" dirty="0" smtClean="0">
                <a:latin typeface="Garamond" pitchFamily="18" charset="0"/>
              </a:rPr>
              <a:t>Aral Sea is the problem not only for Kazakhstan but also for whole world community</a:t>
            </a:r>
            <a:endParaRPr lang="ru-RU" sz="2800" dirty="0">
              <a:latin typeface="Garamond" pitchFamily="18" charset="0"/>
            </a:endParaRPr>
          </a:p>
        </p:txBody>
      </p:sp>
      <p:pic>
        <p:nvPicPr>
          <p:cNvPr id="4" name="Содержимое 3" descr="7643043.jpg"/>
          <p:cNvPicPr>
            <a:picLocks noGrp="1" noChangeAspect="1"/>
          </p:cNvPicPr>
          <p:nvPr>
            <p:ph idx="1"/>
          </p:nvPr>
        </p:nvPicPr>
        <p:blipFill>
          <a:blip r:embed="rId2" cstate="print"/>
          <a:stretch>
            <a:fillRect/>
          </a:stretch>
        </p:blipFill>
        <p:spPr>
          <a:xfrm>
            <a:off x="1259632" y="1772816"/>
            <a:ext cx="6868670" cy="4525963"/>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71600" y="476672"/>
            <a:ext cx="7467600" cy="1143000"/>
          </a:xfrm>
        </p:spPr>
        <p:txBody>
          <a:bodyPr>
            <a:noAutofit/>
          </a:bodyPr>
          <a:lstStyle/>
          <a:p>
            <a:pPr algn="ctr"/>
            <a:r>
              <a:rPr lang="en-US" sz="3600" dirty="0" smtClean="0">
                <a:latin typeface="Garamond" pitchFamily="18" charset="0"/>
              </a:rPr>
              <a:t>Destroying the environment any modern society destroys its own future</a:t>
            </a:r>
            <a:endParaRPr lang="ru-RU" sz="3600" dirty="0">
              <a:latin typeface="Garamond" pitchFamily="18" charset="0"/>
            </a:endParaRPr>
          </a:p>
        </p:txBody>
      </p:sp>
      <p:pic>
        <p:nvPicPr>
          <p:cNvPr id="4" name="Содержимое 3" descr="нефть1.jpg"/>
          <p:cNvPicPr>
            <a:picLocks noGrp="1" noChangeAspect="1"/>
          </p:cNvPicPr>
          <p:nvPr>
            <p:ph idx="1"/>
          </p:nvPr>
        </p:nvPicPr>
        <p:blipFill>
          <a:blip r:embed="rId2" cstate="print"/>
          <a:stretch>
            <a:fillRect/>
          </a:stretch>
        </p:blipFill>
        <p:spPr>
          <a:xfrm>
            <a:off x="251520" y="4293096"/>
            <a:ext cx="2880320" cy="2254163"/>
          </a:xfrm>
        </p:spPr>
      </p:pic>
      <p:pic>
        <p:nvPicPr>
          <p:cNvPr id="6" name="Рисунок 5" descr="nuclear-waste.jpg"/>
          <p:cNvPicPr>
            <a:picLocks noChangeAspect="1"/>
          </p:cNvPicPr>
          <p:nvPr/>
        </p:nvPicPr>
        <p:blipFill>
          <a:blip r:embed="rId3" cstate="print"/>
          <a:stretch>
            <a:fillRect/>
          </a:stretch>
        </p:blipFill>
        <p:spPr>
          <a:xfrm>
            <a:off x="6084168" y="1844824"/>
            <a:ext cx="2857500" cy="2847975"/>
          </a:xfrm>
          <a:prstGeom prst="rect">
            <a:avLst/>
          </a:prstGeom>
        </p:spPr>
      </p:pic>
      <p:pic>
        <p:nvPicPr>
          <p:cNvPr id="7" name="Рисунок 6" descr="0_3dbca_1416af2d_XL.jpg"/>
          <p:cNvPicPr>
            <a:picLocks noChangeAspect="1"/>
          </p:cNvPicPr>
          <p:nvPr/>
        </p:nvPicPr>
        <p:blipFill>
          <a:blip r:embed="rId4" cstate="print"/>
          <a:stretch>
            <a:fillRect/>
          </a:stretch>
        </p:blipFill>
        <p:spPr>
          <a:xfrm>
            <a:off x="6012160" y="4725144"/>
            <a:ext cx="2915816" cy="1945272"/>
          </a:xfrm>
          <a:prstGeom prst="rect">
            <a:avLst/>
          </a:prstGeom>
        </p:spPr>
      </p:pic>
      <p:pic>
        <p:nvPicPr>
          <p:cNvPr id="8" name="Рисунок 7" descr="1271785165G4fbOV.jpg"/>
          <p:cNvPicPr>
            <a:picLocks noChangeAspect="1"/>
          </p:cNvPicPr>
          <p:nvPr/>
        </p:nvPicPr>
        <p:blipFill>
          <a:blip r:embed="rId5" cstate="print"/>
          <a:stretch>
            <a:fillRect/>
          </a:stretch>
        </p:blipFill>
        <p:spPr>
          <a:xfrm>
            <a:off x="251520" y="1988840"/>
            <a:ext cx="2880320" cy="1922613"/>
          </a:xfrm>
          <a:prstGeom prst="rect">
            <a:avLst/>
          </a:prstGeom>
        </p:spPr>
      </p:pic>
      <p:pic>
        <p:nvPicPr>
          <p:cNvPr id="9" name="Рисунок 8" descr="water_3.jpg"/>
          <p:cNvPicPr>
            <a:picLocks noChangeAspect="1"/>
          </p:cNvPicPr>
          <p:nvPr/>
        </p:nvPicPr>
        <p:blipFill>
          <a:blip r:embed="rId6" cstate="print"/>
          <a:stretch>
            <a:fillRect/>
          </a:stretch>
        </p:blipFill>
        <p:spPr>
          <a:xfrm>
            <a:off x="2483768" y="2780928"/>
            <a:ext cx="4139952" cy="310496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6550" y="548680"/>
            <a:ext cx="8434388" cy="3847207"/>
          </a:xfrm>
          <a:prstGeom prst="rect">
            <a:avLst/>
          </a:prstGeom>
        </p:spPr>
        <p:txBody>
          <a:bodyPr>
            <a:spAutoFit/>
          </a:bodyPr>
          <a:lstStyle/>
          <a:p>
            <a:pPr>
              <a:defRPr/>
            </a:pPr>
            <a:r>
              <a:rPr lang="ru-RU" dirty="0">
                <a:solidFill>
                  <a:schemeClr val="tx2">
                    <a:lumMod val="75000"/>
                  </a:schemeClr>
                </a:solidFill>
              </a:rPr>
              <a:t>    </a:t>
            </a:r>
            <a:r>
              <a:rPr lang="ru-RU" sz="2400" dirty="0"/>
              <a:t> </a:t>
            </a:r>
            <a:endParaRPr lang="en-US" sz="2400" dirty="0" smtClean="0"/>
          </a:p>
          <a:p>
            <a:pPr algn="ctr">
              <a:defRPr/>
            </a:pPr>
            <a:r>
              <a:rPr lang="en-US" sz="3200" b="1" dirty="0" smtClean="0">
                <a:latin typeface="Garamond" pitchFamily="18" charset="0"/>
              </a:rPr>
              <a:t>Provision of sustainable development of Kazakhstan</a:t>
            </a:r>
            <a:r>
              <a:rPr lang="en-US" sz="2800" b="1" dirty="0" smtClean="0">
                <a:latin typeface="Garamond" pitchFamily="18" charset="0"/>
              </a:rPr>
              <a:t>.</a:t>
            </a:r>
            <a:endParaRPr lang="en-US" sz="2800" b="1" dirty="0" smtClean="0"/>
          </a:p>
          <a:p>
            <a:pPr>
              <a:defRPr/>
            </a:pPr>
            <a:endParaRPr lang="en-US" sz="2600" dirty="0" smtClean="0"/>
          </a:p>
          <a:p>
            <a:pPr>
              <a:defRPr/>
            </a:pPr>
            <a:r>
              <a:rPr lang="en-US" sz="2600" dirty="0" smtClean="0"/>
              <a:t>Sustainable  </a:t>
            </a:r>
            <a:r>
              <a:rPr lang="en-US" sz="2600" dirty="0"/>
              <a:t>development of country is this development, satisfying the necessities of the real generation and not putting under the threat of possibility of future generations to satisfy the necessities. </a:t>
            </a:r>
            <a:r>
              <a:rPr lang="ru-RU" sz="2600" dirty="0"/>
              <a:t/>
            </a:r>
            <a:br>
              <a:rPr lang="ru-RU" sz="2600" dirty="0"/>
            </a:br>
            <a:endParaRPr lang="ru-RU" sz="2600" dirty="0"/>
          </a:p>
        </p:txBody>
      </p:sp>
      <p:pic>
        <p:nvPicPr>
          <p:cNvPr id="9219" name="Picture 3" descr="C:\Users\Дамиев\Desktop\Ecology\2983566_w200_h200_ecologo.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46375" y="4000504"/>
            <a:ext cx="3979863" cy="2370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29398468"/>
      </p:ext>
    </p:extLst>
  </p:cSld>
  <p:clrMapOvr>
    <a:masterClrMapping/>
  </p:clrMapOvr>
  <p:transition>
    <p:strips dir="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Прямоугольник 1"/>
          <p:cNvSpPr>
            <a:spLocks noChangeArrowheads="1"/>
          </p:cNvSpPr>
          <p:nvPr/>
        </p:nvSpPr>
        <p:spPr bwMode="auto">
          <a:xfrm>
            <a:off x="993775" y="1536700"/>
            <a:ext cx="6890593" cy="3108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ru-RU" sz="2800" dirty="0" smtClean="0"/>
              <a:t> </a:t>
            </a:r>
            <a:r>
              <a:rPr lang="en-US" sz="2800" dirty="0" smtClean="0"/>
              <a:t>The </a:t>
            </a:r>
            <a:r>
              <a:rPr lang="en-US" sz="2800" dirty="0"/>
              <a:t>aim of Conception is an achievement of balance of economic, social, ecological and political aspects of development of Republic of Kazakhstan as bases of upgrading of life and providing of competitiveness of country are in a long-term prospect. </a:t>
            </a:r>
          </a:p>
        </p:txBody>
      </p:sp>
    </p:spTree>
    <p:extLst>
      <p:ext uri="{BB962C8B-B14F-4D97-AF65-F5344CB8AC3E}">
        <p14:creationId xmlns:p14="http://schemas.microsoft.com/office/powerpoint/2010/main" xmlns="" val="843581977"/>
      </p:ext>
    </p:extLst>
  </p:cSld>
  <p:clrMapOvr>
    <a:masterClrMapping/>
  </p:clrMapOvr>
  <p:transition>
    <p:wheel spokes="8"/>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1111\Desktop\экология\images1.jpeg"/>
          <p:cNvPicPr>
            <a:picLocks noChangeAspect="1" noChangeArrowheads="1"/>
          </p:cNvPicPr>
          <p:nvPr/>
        </p:nvPicPr>
        <p:blipFill>
          <a:blip r:embed="rId2" cstate="print"/>
          <a:srcRect/>
          <a:stretch>
            <a:fillRect/>
          </a:stretch>
        </p:blipFill>
        <p:spPr bwMode="auto">
          <a:xfrm>
            <a:off x="7318752" y="741914"/>
            <a:ext cx="1028700" cy="1428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4" name="Picture 2" descr="C:\Users\1111\Desktop\экология\images.jpeg"/>
          <p:cNvPicPr>
            <a:picLocks noChangeAspect="1" noChangeArrowheads="1"/>
          </p:cNvPicPr>
          <p:nvPr/>
        </p:nvPicPr>
        <p:blipFill>
          <a:blip r:embed="rId3" cstate="print"/>
          <a:srcRect/>
          <a:stretch>
            <a:fillRect/>
          </a:stretch>
        </p:blipFill>
        <p:spPr bwMode="auto">
          <a:xfrm>
            <a:off x="600891" y="640080"/>
            <a:ext cx="1428750" cy="1152525"/>
          </a:xfrm>
          <a:prstGeom prst="rect">
            <a:avLst/>
          </a:prstGeom>
          <a:ln>
            <a:noFill/>
          </a:ln>
          <a:effectLst>
            <a:softEdge rad="112500"/>
          </a:effectLst>
        </p:spPr>
      </p:pic>
      <p:sp>
        <p:nvSpPr>
          <p:cNvPr id="2" name="Заголовок 1"/>
          <p:cNvSpPr>
            <a:spLocks noGrp="1"/>
          </p:cNvSpPr>
          <p:nvPr>
            <p:ph type="title"/>
          </p:nvPr>
        </p:nvSpPr>
        <p:spPr>
          <a:xfrm>
            <a:off x="1043490" y="836023"/>
            <a:ext cx="7024744" cy="1334641"/>
          </a:xfrm>
        </p:spPr>
        <p:txBody>
          <a:bodyPr>
            <a:normAutofit fontScale="90000"/>
          </a:bodyPr>
          <a:lstStyle/>
          <a:p>
            <a:pPr algn="ctr"/>
            <a:r>
              <a:rPr lang="en-US" sz="3200" b="1" dirty="0" smtClean="0"/>
              <a:t>Legislation of the Republic of Kazakhstan on Environmental Protection</a:t>
            </a:r>
            <a:endParaRPr lang="ru-RU" sz="3200" b="1" dirty="0"/>
          </a:p>
        </p:txBody>
      </p:sp>
      <p:sp>
        <p:nvSpPr>
          <p:cNvPr id="3" name="Содержимое 2"/>
          <p:cNvSpPr>
            <a:spLocks noGrp="1"/>
          </p:cNvSpPr>
          <p:nvPr>
            <p:ph idx="1"/>
          </p:nvPr>
        </p:nvSpPr>
        <p:spPr>
          <a:xfrm>
            <a:off x="600891" y="2170664"/>
            <a:ext cx="8007531" cy="4308513"/>
          </a:xfrm>
        </p:spPr>
        <p:txBody>
          <a:bodyPr>
            <a:normAutofit fontScale="85000" lnSpcReduction="20000"/>
          </a:bodyPr>
          <a:lstStyle/>
          <a:p>
            <a:r>
              <a:rPr lang="en-US" b="1" dirty="0" smtClean="0">
                <a:latin typeface="Times New Roman" pitchFamily="18" charset="0"/>
                <a:cs typeface="Times New Roman" pitchFamily="18" charset="0"/>
              </a:rPr>
              <a:t>1.     The objectives of the legislation of the Republic of Kazakhstan on Environmental Protection shall be the regulation of relations in the interaction between society and nature, aimed at the improvement of Environmental Quality, the rational use and renewal of Natural Resources, and the reinforcement of law and order.</a:t>
            </a:r>
          </a:p>
          <a:p>
            <a:r>
              <a:rPr lang="en-US" b="1" dirty="0" smtClean="0">
                <a:latin typeface="Times New Roman" pitchFamily="18" charset="0"/>
                <a:cs typeface="Times New Roman" pitchFamily="18" charset="0"/>
              </a:rPr>
              <a:t> 2.     The legislation of the Republic of Kazakhstan on Environmental Protection shall be based on the Constitution of the Republic of Kazakhstan and shall include this Law, laws on the protection, renewal and use of Natural Resources, and other legislative and normative legal acts.</a:t>
            </a:r>
          </a:p>
        </p:txBody>
      </p:sp>
    </p:spTree>
    <p:extLst>
      <p:ext uri="{BB962C8B-B14F-4D97-AF65-F5344CB8AC3E}">
        <p14:creationId xmlns:p14="http://schemas.microsoft.com/office/powerpoint/2010/main" xmlns="" val="115258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Объект 2"/>
          <p:cNvSpPr>
            <a:spLocks noGrp="1"/>
          </p:cNvSpPr>
          <p:nvPr>
            <p:ph idx="1"/>
          </p:nvPr>
        </p:nvSpPr>
        <p:spPr/>
        <p:txBody>
          <a:bodyPr>
            <a:normAutofit/>
          </a:bodyPr>
          <a:lstStyle/>
          <a:p>
            <a:r>
              <a:rPr lang="en-US" b="1" dirty="0" smtClean="0">
                <a:latin typeface="Times New Roman" pitchFamily="18" charset="0"/>
                <a:cs typeface="Times New Roman" pitchFamily="18" charset="0"/>
              </a:rPr>
              <a:t>The </a:t>
            </a:r>
            <a:r>
              <a:rPr lang="en-US" b="1" dirty="0">
                <a:latin typeface="Times New Roman" pitchFamily="18" charset="0"/>
                <a:cs typeface="Times New Roman" pitchFamily="18" charset="0"/>
              </a:rPr>
              <a:t>protection and use of land, subsoil, water, atmosphere, forests and other flora, fauna, objects of the Environment of special ecological, scientific, and cultural value, and specially protected natural territories not regulated by this Law shall be regulated by the relevant legislative and other normative legal acts of the Republic of Kazakhstan.</a:t>
            </a:r>
            <a:endParaRPr lang="ru-RU" b="1" dirty="0">
              <a:latin typeface="Times New Roman" pitchFamily="18" charset="0"/>
              <a:cs typeface="Times New Roman" pitchFamily="18" charset="0"/>
            </a:endParaRPr>
          </a:p>
          <a:p>
            <a:endParaRPr lang="ru-RU" dirty="0"/>
          </a:p>
        </p:txBody>
      </p:sp>
    </p:spTree>
    <p:extLst>
      <p:ext uri="{BB962C8B-B14F-4D97-AF65-F5344CB8AC3E}">
        <p14:creationId xmlns:p14="http://schemas.microsoft.com/office/powerpoint/2010/main" xmlns="" val="4286656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Прямоугольник 1"/>
          <p:cNvSpPr>
            <a:spLocks noChangeArrowheads="1"/>
          </p:cNvSpPr>
          <p:nvPr/>
        </p:nvSpPr>
        <p:spPr bwMode="auto">
          <a:xfrm>
            <a:off x="701675" y="981075"/>
            <a:ext cx="4089400" cy="449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800" b="1" dirty="0">
                <a:solidFill>
                  <a:srgbClr val="FFFF00"/>
                </a:solidFill>
              </a:rPr>
              <a:t>Prehistory of creation</a:t>
            </a:r>
          </a:p>
          <a:p>
            <a:endParaRPr lang="en-US" dirty="0"/>
          </a:p>
          <a:p>
            <a:pPr algn="just"/>
            <a:r>
              <a:rPr lang="en-US" sz="2400" dirty="0"/>
              <a:t>The president of our country put an aim of creation to 2010 of basic ecological standards of steady development of society.</a:t>
            </a:r>
            <a:r>
              <a:rPr lang="ru-RU" sz="2400" dirty="0"/>
              <a:t/>
            </a:r>
            <a:br>
              <a:rPr lang="ru-RU" sz="2400" dirty="0"/>
            </a:br>
            <a:r>
              <a:rPr lang="en-US" sz="2400" dirty="0"/>
              <a:t>The first step in this direction was an acceptance in January, 2007 of the </a:t>
            </a:r>
            <a:r>
              <a:rPr lang="en-US" sz="2400" dirty="0" smtClean="0"/>
              <a:t>Environmental Code of  the Republic of Kazakhstan</a:t>
            </a:r>
            <a:r>
              <a:rPr lang="en-US" sz="2400" dirty="0"/>
              <a:t>.</a:t>
            </a:r>
            <a:endParaRPr lang="ru-RU" sz="2400" dirty="0"/>
          </a:p>
        </p:txBody>
      </p:sp>
      <p:pic>
        <p:nvPicPr>
          <p:cNvPr id="11267" name="Picture 1" descr="C:\Users\Дамиев\Desktop\скачанные файлы.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29225" y="982663"/>
            <a:ext cx="3182938" cy="443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78434770"/>
      </p:ext>
    </p:extLst>
  </p:cSld>
  <p:clrMapOvr>
    <a:masterClrMapping/>
  </p:clrMapOvr>
  <p:transition>
    <p:wheel spokes="2"/>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38188" y="398463"/>
            <a:ext cx="7339012" cy="5644622"/>
          </a:xfrm>
          <a:prstGeom prst="rect">
            <a:avLst/>
          </a:prstGeom>
        </p:spPr>
        <p:txBody>
          <a:bodyPr>
            <a:spAutoFit/>
          </a:bodyPr>
          <a:lstStyle/>
          <a:p>
            <a:pPr>
              <a:defRPr/>
            </a:pPr>
            <a:r>
              <a:rPr lang="en-US" sz="3200" b="1" dirty="0"/>
              <a:t>This Environmental Code aims to solve  the following  problems:</a:t>
            </a:r>
          </a:p>
          <a:p>
            <a:pPr>
              <a:defRPr/>
            </a:pPr>
            <a:endParaRPr lang="ru-RU" sz="2800" dirty="0">
              <a:solidFill>
                <a:schemeClr val="tx2">
                  <a:lumMod val="50000"/>
                </a:schemeClr>
              </a:solidFill>
            </a:endParaRPr>
          </a:p>
          <a:p>
            <a:pPr marL="342900" indent="-342900">
              <a:spcBef>
                <a:spcPct val="20000"/>
              </a:spcBef>
              <a:buClr>
                <a:schemeClr val="hlink"/>
              </a:buClr>
              <a:buSzPct val="60000"/>
              <a:buFont typeface="Wingdings" pitchFamily="2" charset="2"/>
              <a:buChar char="n"/>
              <a:defRPr/>
            </a:pPr>
            <a:r>
              <a:rPr lang="en-US" sz="2800" dirty="0">
                <a:latin typeface="+mn-lt"/>
              </a:rPr>
              <a:t>generalization and systematization at the legislative level of environmental protection</a:t>
            </a:r>
            <a:r>
              <a:rPr lang="ru-RU" sz="2800" dirty="0">
                <a:latin typeface="+mn-lt"/>
              </a:rPr>
              <a:t>;</a:t>
            </a:r>
          </a:p>
          <a:p>
            <a:pPr marL="342900" indent="-342900">
              <a:spcBef>
                <a:spcPct val="20000"/>
              </a:spcBef>
              <a:buClr>
                <a:schemeClr val="hlink"/>
              </a:buClr>
              <a:buSzPct val="60000"/>
              <a:buFont typeface="Wingdings" pitchFamily="2" charset="2"/>
              <a:buChar char="n"/>
              <a:defRPr/>
            </a:pPr>
            <a:r>
              <a:rPr lang="en-US" sz="2800" dirty="0">
                <a:latin typeface="+mn-lt"/>
              </a:rPr>
              <a:t>raising of status of ecological requirements and norms to the level of legislative acts of direct action</a:t>
            </a:r>
            <a:r>
              <a:rPr lang="ru-RU" sz="2800" dirty="0">
                <a:latin typeface="+mn-lt"/>
              </a:rPr>
              <a:t>;</a:t>
            </a:r>
          </a:p>
          <a:p>
            <a:pPr marL="342900" indent="-342900">
              <a:spcBef>
                <a:spcPct val="20000"/>
              </a:spcBef>
              <a:buClr>
                <a:schemeClr val="hlink"/>
              </a:buClr>
              <a:buSzPct val="60000"/>
              <a:buFont typeface="Wingdings" pitchFamily="2" charset="2"/>
              <a:buChar char="n"/>
              <a:defRPr/>
            </a:pPr>
            <a:r>
              <a:rPr lang="en-US" sz="2800" dirty="0">
                <a:latin typeface="+mn-lt"/>
              </a:rPr>
              <a:t>implementation of international standards in the practice of environmental protection in our country.</a:t>
            </a:r>
            <a:endParaRPr lang="ru-RU" sz="2800" dirty="0">
              <a:latin typeface="+mn-lt"/>
            </a:endParaRPr>
          </a:p>
        </p:txBody>
      </p:sp>
    </p:spTree>
    <p:extLst>
      <p:ext uri="{BB962C8B-B14F-4D97-AF65-F5344CB8AC3E}">
        <p14:creationId xmlns:p14="http://schemas.microsoft.com/office/powerpoint/2010/main" xmlns="" val="3137586466"/>
      </p:ext>
    </p:extLst>
  </p:cSld>
  <p:clrMapOvr>
    <a:masterClrMapping/>
  </p:clrMapOvr>
  <p:transition>
    <p:newsfla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Дамиев\Desktop\28896574-kazakhstan-high-resolution-ecology-concept.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836613"/>
            <a:ext cx="8937625" cy="5064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01987773"/>
      </p:ext>
    </p:extLst>
  </p:cSld>
  <p:clrMapOvr>
    <a:masterClrMapping/>
  </p:clrMapOvr>
  <p:transition>
    <p:circl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187624" y="3429000"/>
            <a:ext cx="6629400" cy="1826363"/>
          </a:xfrm>
        </p:spPr>
        <p:txBody>
          <a:bodyPr>
            <a:normAutofit/>
          </a:bodyPr>
          <a:lstStyle/>
          <a:p>
            <a:pPr algn="ctr"/>
            <a:r>
              <a:rPr lang="en-US" sz="9600" dirty="0" smtClean="0"/>
              <a:t>CAUSES</a:t>
            </a:r>
            <a:endParaRPr lang="ru-RU" sz="9600" dirty="0"/>
          </a:p>
        </p:txBody>
      </p:sp>
      <p:sp>
        <p:nvSpPr>
          <p:cNvPr id="5" name="Текст 4"/>
          <p:cNvSpPr>
            <a:spLocks noGrp="1"/>
          </p:cNvSpPr>
          <p:nvPr>
            <p:ph type="body" idx="1"/>
          </p:nvPr>
        </p:nvSpPr>
        <p:spPr>
          <a:xfrm>
            <a:off x="1115616" y="1196752"/>
            <a:ext cx="6629400" cy="1066688"/>
          </a:xfrm>
        </p:spPr>
        <p:txBody>
          <a:bodyPr>
            <a:noAutofit/>
          </a:bodyPr>
          <a:lstStyle/>
          <a:p>
            <a:pPr algn="ctr"/>
            <a:r>
              <a:rPr lang="en-US" sz="3200" b="1" dirty="0" smtClean="0">
                <a:latin typeface="Garamond" pitchFamily="18" charset="0"/>
              </a:rPr>
              <a:t>Processes of destabilization of the natural environment in the Republic of Kazakhstan</a:t>
            </a:r>
            <a:endParaRPr lang="ru-RU" sz="3200" b="1" dirty="0">
              <a:latin typeface="Garamond"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Прямоугольник 1"/>
          <p:cNvSpPr>
            <a:spLocks noChangeArrowheads="1"/>
          </p:cNvSpPr>
          <p:nvPr/>
        </p:nvSpPr>
        <p:spPr bwMode="auto">
          <a:xfrm>
            <a:off x="811213" y="617538"/>
            <a:ext cx="7521575" cy="954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800">
                <a:solidFill>
                  <a:srgbClr val="FFFF00"/>
                </a:solidFill>
              </a:rPr>
              <a:t>       Main strategic directions of Kazakhstan to improve the environment</a:t>
            </a:r>
          </a:p>
        </p:txBody>
      </p:sp>
      <p:sp>
        <p:nvSpPr>
          <p:cNvPr id="14339" name="Прямоугольник 4"/>
          <p:cNvSpPr>
            <a:spLocks noChangeArrowheads="1"/>
          </p:cNvSpPr>
          <p:nvPr/>
        </p:nvSpPr>
        <p:spPr bwMode="auto">
          <a:xfrm>
            <a:off x="179512" y="1712913"/>
            <a:ext cx="8518401" cy="5293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r>
              <a:rPr lang="ru-RU" sz="2600" dirty="0" smtClean="0">
                <a:solidFill>
                  <a:schemeClr val="tx2"/>
                </a:solidFill>
              </a:rPr>
              <a:t>     </a:t>
            </a:r>
            <a:r>
              <a:rPr lang="en-US" sz="2600" dirty="0" smtClean="0">
                <a:solidFill>
                  <a:schemeClr val="tx2"/>
                </a:solidFill>
              </a:rPr>
              <a:t>With  </a:t>
            </a:r>
            <a:r>
              <a:rPr lang="en-US" sz="2600" dirty="0">
                <a:solidFill>
                  <a:schemeClr val="tx2"/>
                </a:solidFill>
              </a:rPr>
              <a:t>the purpose of  providing sustainable development of the republic of Kazakhstan the following mechanisms were developed:</a:t>
            </a:r>
          </a:p>
          <a:p>
            <a:pPr algn="just">
              <a:buFont typeface="Arial" charset="0"/>
              <a:buChar char="•"/>
            </a:pPr>
            <a:r>
              <a:rPr lang="en-US" sz="2600" dirty="0">
                <a:solidFill>
                  <a:schemeClr val="tx2"/>
                </a:solidFill>
              </a:rPr>
              <a:t>  Financing activities for environmental protection from the state budget, local budgets, funds of subsoil users, international loans and grants and other sources;</a:t>
            </a:r>
          </a:p>
          <a:p>
            <a:pPr algn="just">
              <a:buFont typeface="Arial" charset="0"/>
              <a:buChar char="•"/>
            </a:pPr>
            <a:r>
              <a:rPr lang="en-US" sz="2600" dirty="0">
                <a:solidFill>
                  <a:schemeClr val="tx2"/>
                </a:solidFill>
              </a:rPr>
              <a:t>  To apply the principle of rental payments in taxation of subsoil users ;</a:t>
            </a:r>
          </a:p>
          <a:p>
            <a:pPr algn="just">
              <a:buFont typeface="Arial" charset="0"/>
              <a:buChar char="•"/>
            </a:pPr>
            <a:r>
              <a:rPr lang="en-US" sz="2600" dirty="0">
                <a:solidFill>
                  <a:schemeClr val="tx2"/>
                </a:solidFill>
              </a:rPr>
              <a:t>  Ecological insurance of the environment damage and also establishing foundation to finance activities for restoration of the environments at liquidation of  enterprises;</a:t>
            </a:r>
          </a:p>
          <a:p>
            <a:pPr>
              <a:buFont typeface="Arial" charset="0"/>
              <a:buChar char="•"/>
            </a:pPr>
            <a:endParaRPr lang="ru-RU" sz="2600" dirty="0">
              <a:solidFill>
                <a:schemeClr val="tx2"/>
              </a:solidFill>
            </a:endParaRPr>
          </a:p>
        </p:txBody>
      </p:sp>
    </p:spTree>
    <p:extLst>
      <p:ext uri="{BB962C8B-B14F-4D97-AF65-F5344CB8AC3E}">
        <p14:creationId xmlns:p14="http://schemas.microsoft.com/office/powerpoint/2010/main" xmlns="" val="2461033960"/>
      </p:ext>
    </p:extLst>
  </p:cSld>
  <p:clrMapOvr>
    <a:masterClrMapping/>
  </p:clrMapOvr>
  <p:transition>
    <p:randomBar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Прямоугольник 1"/>
          <p:cNvSpPr>
            <a:spLocks noChangeArrowheads="1"/>
          </p:cNvSpPr>
          <p:nvPr/>
        </p:nvSpPr>
        <p:spPr bwMode="auto">
          <a:xfrm>
            <a:off x="811213" y="617538"/>
            <a:ext cx="7521575" cy="954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800" dirty="0">
                <a:solidFill>
                  <a:srgbClr val="FFFF00"/>
                </a:solidFill>
              </a:rPr>
              <a:t>       Main strategic directions of Kazakhstan to improve the environment</a:t>
            </a:r>
            <a:endParaRPr lang="ru-RU" sz="2800" dirty="0"/>
          </a:p>
        </p:txBody>
      </p:sp>
      <p:sp>
        <p:nvSpPr>
          <p:cNvPr id="15363" name="Прямоугольник 4"/>
          <p:cNvSpPr>
            <a:spLocks noChangeArrowheads="1"/>
          </p:cNvSpPr>
          <p:nvPr/>
        </p:nvSpPr>
        <p:spPr bwMode="auto">
          <a:xfrm>
            <a:off x="467544" y="1749425"/>
            <a:ext cx="8230369"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buFont typeface="Arial" charset="0"/>
              <a:buChar char="•"/>
            </a:pPr>
            <a:r>
              <a:rPr lang="en-US" sz="2400" dirty="0">
                <a:solidFill>
                  <a:schemeClr val="tx2"/>
                </a:solidFill>
              </a:rPr>
              <a:t>  Introduction of ecological taxes on manufacturing of ecologically hazardous products and services with possible allocation of funds directly to implement large environment- oriented programs;</a:t>
            </a:r>
          </a:p>
          <a:p>
            <a:pPr algn="just">
              <a:buFont typeface="Arial" charset="0"/>
              <a:buChar char="•"/>
            </a:pPr>
            <a:r>
              <a:rPr lang="en-US" sz="2400" dirty="0">
                <a:solidFill>
                  <a:schemeClr val="tx2"/>
                </a:solidFill>
              </a:rPr>
              <a:t>  Establishing and applying the systems of taxes and fees stimulating  use of environmentally friendly technologies, goods and services irrespective of the country –manufacturer;</a:t>
            </a:r>
          </a:p>
          <a:p>
            <a:pPr algn="just">
              <a:buFont typeface="Arial" charset="0"/>
              <a:buChar char="•"/>
            </a:pPr>
            <a:r>
              <a:rPr lang="en-US" sz="2400" dirty="0">
                <a:solidFill>
                  <a:schemeClr val="tx2"/>
                </a:solidFill>
              </a:rPr>
              <a:t>  Introducing market mechanisms of the environment protection, including stimulating reuse and reprocessing of industrial goods</a:t>
            </a:r>
            <a:r>
              <a:rPr lang="en-US" dirty="0">
                <a:solidFill>
                  <a:schemeClr val="tx2"/>
                </a:solidFill>
              </a:rPr>
              <a:t>;</a:t>
            </a:r>
            <a:endParaRPr lang="ru-RU" dirty="0">
              <a:solidFill>
                <a:schemeClr val="tx2"/>
              </a:solidFill>
            </a:endParaRPr>
          </a:p>
        </p:txBody>
      </p:sp>
    </p:spTree>
    <p:extLst>
      <p:ext uri="{BB962C8B-B14F-4D97-AF65-F5344CB8AC3E}">
        <p14:creationId xmlns:p14="http://schemas.microsoft.com/office/powerpoint/2010/main" xmlns="" val="11926207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683568" y="980728"/>
            <a:ext cx="7467600" cy="1143000"/>
          </a:xfrm>
        </p:spPr>
        <p:txBody>
          <a:bodyPr>
            <a:normAutofit fontScale="90000"/>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800" b="1" cap="all" dirty="0" smtClean="0">
                <a:ln w="0">
                  <a:solidFill>
                    <a:srgbClr val="00B050"/>
                  </a:solidFill>
                </a:ln>
                <a:solidFill>
                  <a:srgbClr val="007434"/>
                </a:solidFill>
                <a:effectLst>
                  <a:reflection blurRad="12700" stA="50000" endPos="50000" dist="5000" dir="5400000" sy="-100000" rotWithShape="0"/>
                </a:effectLst>
              </a:rPr>
              <a:t>The permit system for pollution of the environment gives an opportunity to regulate contamination of the environment by industrial enterprises</a:t>
            </a:r>
            <a:endParaRPr lang="ru-RU" sz="2800" b="1" cap="all" dirty="0">
              <a:ln w="0">
                <a:solidFill>
                  <a:srgbClr val="00B050"/>
                </a:solidFill>
              </a:ln>
              <a:solidFill>
                <a:srgbClr val="007434"/>
              </a:solidFill>
              <a:effectLst>
                <a:reflection blurRad="12700" stA="50000" endPos="50000" dist="5000" dir="5400000" sy="-100000" rotWithShape="0"/>
              </a:effectLst>
            </a:endParaRPr>
          </a:p>
        </p:txBody>
      </p:sp>
      <p:pic>
        <p:nvPicPr>
          <p:cNvPr id="7" name="Содержимое 6" descr="img-environment-header.jpg"/>
          <p:cNvPicPr>
            <a:picLocks noGrp="1" noChangeAspect="1"/>
          </p:cNvPicPr>
          <p:nvPr>
            <p:ph idx="1"/>
          </p:nvPr>
        </p:nvPicPr>
        <p:blipFill>
          <a:blip r:embed="rId2" cstate="print"/>
          <a:stretch>
            <a:fillRect/>
          </a:stretch>
        </p:blipFill>
        <p:spPr>
          <a:xfrm>
            <a:off x="755576" y="2996952"/>
            <a:ext cx="7467600" cy="3092053"/>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3492" y="783771"/>
            <a:ext cx="6777319" cy="814199"/>
          </a:xfrm>
        </p:spPr>
        <p:txBody>
          <a:bodyPr>
            <a:normAutofit fontScale="90000"/>
          </a:bodyPr>
          <a:lstStyle/>
          <a:p>
            <a:pPr algn="ctr"/>
            <a:r>
              <a:rPr lang="en-US" sz="3200" b="1" dirty="0" smtClean="0"/>
              <a:t>Basic Principles of Environmental Protection</a:t>
            </a:r>
            <a:endParaRPr lang="ru-RU" sz="3200" b="1" dirty="0"/>
          </a:p>
        </p:txBody>
      </p:sp>
      <p:sp>
        <p:nvSpPr>
          <p:cNvPr id="3" name="Содержимое 2"/>
          <p:cNvSpPr>
            <a:spLocks noGrp="1"/>
          </p:cNvSpPr>
          <p:nvPr>
            <p:ph idx="1"/>
          </p:nvPr>
        </p:nvSpPr>
        <p:spPr>
          <a:xfrm>
            <a:off x="509451" y="1597970"/>
            <a:ext cx="8311021" cy="5064087"/>
          </a:xfrm>
        </p:spPr>
        <p:txBody>
          <a:bodyPr>
            <a:normAutofit/>
          </a:bodyPr>
          <a:lstStyle/>
          <a:p>
            <a:pPr marL="525780" indent="-457200"/>
            <a:r>
              <a:rPr lang="en-US" sz="2800" b="1" dirty="0" smtClean="0">
                <a:latin typeface="Times New Roman" pitchFamily="18" charset="0"/>
                <a:cs typeface="Times New Roman" pitchFamily="18" charset="0"/>
              </a:rPr>
              <a:t>The priority of the protection of the lives and health of people, the preservation and restoration of an Environment favorable for the life, labor, and recreation of the population;</a:t>
            </a:r>
          </a:p>
          <a:p>
            <a:pPr marL="525780" indent="-457200"/>
            <a:r>
              <a:rPr lang="en-US" sz="2800" b="1" dirty="0" smtClean="0">
                <a:latin typeface="Times New Roman" pitchFamily="18" charset="0"/>
                <a:cs typeface="Times New Roman" pitchFamily="18" charset="0"/>
              </a:rPr>
              <a:t>Balanced resolutions of social and economic objectives and problems of the Environment for the purpose of the 'transition of the Republic of Kazakhstan toward stable development under a market economy and meeting the requirements of present and future generations in a healthy and favorable Environment;</a:t>
            </a:r>
          </a:p>
        </p:txBody>
      </p:sp>
    </p:spTree>
    <p:extLst>
      <p:ext uri="{BB962C8B-B14F-4D97-AF65-F5344CB8AC3E}">
        <p14:creationId xmlns:p14="http://schemas.microsoft.com/office/powerpoint/2010/main" xmlns="" val="1591197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92500"/>
          </a:bodyPr>
          <a:lstStyle/>
          <a:p>
            <a:pPr marL="525780" indent="-457200"/>
            <a:r>
              <a:rPr lang="en-US" sz="3200" b="1" dirty="0">
                <a:latin typeface="Times New Roman" pitchFamily="18" charset="0"/>
                <a:cs typeface="Times New Roman" pitchFamily="18" charset="0"/>
              </a:rPr>
              <a:t>The provision of Ecological Safety and restoration of violated natural Ecosystems on territories with an unfavorable ecological situation;</a:t>
            </a:r>
          </a:p>
          <a:p>
            <a:pPr marL="525780" indent="-457200"/>
            <a:r>
              <a:rPr lang="en-US" sz="3200" b="1" dirty="0">
                <a:latin typeface="Times New Roman" pitchFamily="18" charset="0"/>
                <a:cs typeface="Times New Roman" pitchFamily="18" charset="0"/>
              </a:rPr>
              <a:t>The rational use and renewal of Natural Resources, the gradual introduction of fees for the Use of Resources, and the introduction of economic incentives for Environmental Protection;</a:t>
            </a:r>
          </a:p>
          <a:p>
            <a:endParaRPr lang="ru-RU" dirty="0"/>
          </a:p>
        </p:txBody>
      </p:sp>
    </p:spTree>
    <p:extLst>
      <p:ext uri="{BB962C8B-B14F-4D97-AF65-F5344CB8AC3E}">
        <p14:creationId xmlns:p14="http://schemas.microsoft.com/office/powerpoint/2010/main" xmlns="" val="923365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92500" lnSpcReduction="10000"/>
          </a:bodyPr>
          <a:lstStyle/>
          <a:p>
            <a:pPr marL="525780" indent="-457200"/>
            <a:r>
              <a:rPr lang="en-US" sz="3200" b="1" dirty="0">
                <a:latin typeface="Times New Roman" pitchFamily="18" charset="0"/>
                <a:cs typeface="Times New Roman" pitchFamily="18" charset="0"/>
              </a:rPr>
              <a:t> ensuring the preservation of biological diversity and environmental objects of special ecological, scientific, and cultural value;</a:t>
            </a:r>
          </a:p>
          <a:p>
            <a:pPr marL="525780" indent="-457200"/>
            <a:r>
              <a:rPr lang="en-US" sz="3200" b="1" dirty="0">
                <a:latin typeface="Times New Roman" pitchFamily="18" charset="0"/>
                <a:cs typeface="Times New Roman" pitchFamily="18" charset="0"/>
              </a:rPr>
              <a:t> state regulation and state control over the inevitability of liability for violations of environmental legislation;</a:t>
            </a:r>
          </a:p>
          <a:p>
            <a:pPr marL="525780" indent="-457200"/>
            <a:r>
              <a:rPr lang="en-US" sz="3200" b="1" dirty="0">
                <a:latin typeface="Times New Roman" pitchFamily="18" charset="0"/>
                <a:cs typeface="Times New Roman" pitchFamily="18" charset="0"/>
              </a:rPr>
              <a:t> the prevention of damage to the Environment and assessment of any possible effect on the Environment;</a:t>
            </a:r>
          </a:p>
          <a:p>
            <a:endParaRPr lang="ru-RU" dirty="0"/>
          </a:p>
        </p:txBody>
      </p:sp>
    </p:spTree>
    <p:extLst>
      <p:ext uri="{BB962C8B-B14F-4D97-AF65-F5344CB8AC3E}">
        <p14:creationId xmlns:p14="http://schemas.microsoft.com/office/powerpoint/2010/main" xmlns="" val="248135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pPr marL="525780" indent="-457200"/>
            <a:r>
              <a:rPr lang="en-US" sz="2800" b="1" dirty="0">
                <a:latin typeface="Times New Roman" pitchFamily="18" charset="0"/>
                <a:cs typeface="Times New Roman" pitchFamily="18" charset="0"/>
              </a:rPr>
              <a:t> the active and democratic participation of the population, public associations, and local self-administrating agencies for Environmental Protection; and</a:t>
            </a:r>
          </a:p>
          <a:p>
            <a:pPr marL="525780" indent="-457200"/>
            <a:r>
              <a:rPr lang="en-US" sz="2800" b="1" dirty="0">
                <a:latin typeface="Times New Roman" pitchFamily="18" charset="0"/>
                <a:cs typeface="Times New Roman" pitchFamily="18" charset="0"/>
              </a:rPr>
              <a:t> international cooperation in Environmental Protection on the basis of international law.</a:t>
            </a:r>
            <a:endParaRPr lang="ru-RU" sz="28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1412516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thepowerofoneness.com/blog/wp-content/uploads/2013/09/World-Peace-9.17.13.shutterstock_108439643.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881" y="20387"/>
            <a:ext cx="9136119" cy="771956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Заголовок 1"/>
          <p:cNvSpPr>
            <a:spLocks noGrp="1"/>
          </p:cNvSpPr>
          <p:nvPr>
            <p:ph type="title"/>
          </p:nvPr>
        </p:nvSpPr>
        <p:spPr/>
        <p:txBody>
          <a:bodyPr/>
          <a:lstStyle/>
          <a:p>
            <a:pPr algn="ctr"/>
            <a:r>
              <a:rPr lang="en-US" dirty="0" smtClean="0"/>
              <a:t>CONCLUSION</a:t>
            </a:r>
            <a:endParaRPr lang="ru-RU" dirty="0"/>
          </a:p>
        </p:txBody>
      </p:sp>
      <p:sp>
        <p:nvSpPr>
          <p:cNvPr id="3" name="Объект 2"/>
          <p:cNvSpPr>
            <a:spLocks noGrp="1"/>
          </p:cNvSpPr>
          <p:nvPr>
            <p:ph idx="1"/>
          </p:nvPr>
        </p:nvSpPr>
        <p:spPr>
          <a:xfrm>
            <a:off x="683568" y="4597785"/>
            <a:ext cx="8229600" cy="4525963"/>
          </a:xfrm>
        </p:spPr>
        <p:txBody>
          <a:bodyPr>
            <a:normAutofit/>
          </a:bodyPr>
          <a:lstStyle/>
          <a:p>
            <a:r>
              <a:rPr lang="en-US" sz="2400" dirty="0">
                <a:ln w="18415" cmpd="sng">
                  <a:solidFill>
                    <a:srgbClr val="FFFFFF"/>
                  </a:solidFill>
                  <a:prstDash val="solid"/>
                </a:ln>
                <a:effectLst>
                  <a:outerShdw blurRad="63500" dir="3600000" algn="tl" rotWithShape="0">
                    <a:srgbClr val="000000">
                      <a:alpha val="70000"/>
                    </a:srgbClr>
                  </a:outerShdw>
                </a:effectLst>
              </a:rPr>
              <a:t>The future is in our hands. Significant efforts are required to come to a new quality of life, safety for humans and the confidence to think about the future of our children and the preservation of the natural environment. W</a:t>
            </a:r>
            <a:r>
              <a:rPr lang="en-US" sz="2400" dirty="0" smtClean="0">
                <a:ln w="18415" cmpd="sng">
                  <a:solidFill>
                    <a:srgbClr val="FFFFFF"/>
                  </a:solidFill>
                  <a:prstDash val="solid"/>
                </a:ln>
                <a:effectLst>
                  <a:outerShdw blurRad="63500" dir="3600000" algn="tl" rotWithShape="0">
                    <a:srgbClr val="000000">
                      <a:alpha val="70000"/>
                    </a:srgbClr>
                  </a:outerShdw>
                </a:effectLst>
              </a:rPr>
              <a:t>e have to </a:t>
            </a:r>
            <a:r>
              <a:rPr lang="en-US" sz="2400" dirty="0">
                <a:ln w="18415" cmpd="sng">
                  <a:solidFill>
                    <a:srgbClr val="FFFFFF"/>
                  </a:solidFill>
                  <a:prstDash val="solid"/>
                </a:ln>
                <a:effectLst>
                  <a:outerShdw blurRad="63500" dir="3600000" algn="tl" rotWithShape="0">
                    <a:srgbClr val="000000">
                      <a:alpha val="70000"/>
                    </a:srgbClr>
                  </a:outerShdw>
                </a:effectLst>
              </a:rPr>
              <a:t>fight for our healthy environment.</a:t>
            </a:r>
            <a:endParaRPr lang="ru-RU" sz="2400" dirty="0">
              <a:ln w="18415" cmpd="sng">
                <a:solidFill>
                  <a:srgbClr val="FFFFFF"/>
                </a:solidFill>
                <a:prstDash val="solid"/>
              </a:ln>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xmlns="" val="9010056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4000" b="1" dirty="0" smtClean="0">
                <a:latin typeface="Garamond" pitchFamily="18" charset="0"/>
              </a:rPr>
              <a:t>Recommended literature:</a:t>
            </a:r>
            <a:endParaRPr lang="ru-RU" sz="4000" b="1" dirty="0">
              <a:latin typeface="Garamond" pitchFamily="18" charset="0"/>
            </a:endParaRPr>
          </a:p>
        </p:txBody>
      </p:sp>
      <p:sp>
        <p:nvSpPr>
          <p:cNvPr id="3" name="Содержимое 2"/>
          <p:cNvSpPr>
            <a:spLocks noGrp="1"/>
          </p:cNvSpPr>
          <p:nvPr>
            <p:ph idx="1"/>
          </p:nvPr>
        </p:nvSpPr>
        <p:spPr>
          <a:xfrm>
            <a:off x="467544" y="1340768"/>
            <a:ext cx="8291264" cy="4853136"/>
          </a:xfrm>
        </p:spPr>
        <p:txBody>
          <a:bodyPr>
            <a:noAutofit/>
          </a:bodyPr>
          <a:lstStyle/>
          <a:p>
            <a:r>
              <a:rPr lang="en-US" sz="2000" dirty="0" err="1" smtClean="0">
                <a:latin typeface="Garamond" pitchFamily="18" charset="0"/>
              </a:rPr>
              <a:t>Y.Shokamanov</a:t>
            </a:r>
            <a:r>
              <a:rPr lang="en-US" sz="2000" dirty="0" smtClean="0">
                <a:latin typeface="Garamond" pitchFamily="18" charset="0"/>
              </a:rPr>
              <a:t>, </a:t>
            </a:r>
            <a:r>
              <a:rPr lang="en-US" sz="2000" dirty="0" err="1" smtClean="0">
                <a:latin typeface="Garamond" pitchFamily="18" charset="0"/>
              </a:rPr>
              <a:t>A.Makazhanova</a:t>
            </a:r>
            <a:r>
              <a:rPr lang="en-US" sz="2000" dirty="0" smtClean="0">
                <a:latin typeface="Garamond" pitchFamily="18" charset="0"/>
              </a:rPr>
              <a:t> et al. </a:t>
            </a:r>
            <a:r>
              <a:rPr lang="en-US" sz="2000" i="1" dirty="0" smtClean="0">
                <a:latin typeface="Garamond" pitchFamily="18" charset="0"/>
              </a:rPr>
              <a:t>Human Development in Kazakhstan. </a:t>
            </a:r>
            <a:r>
              <a:rPr lang="en-US" sz="2000" dirty="0" smtClean="0">
                <a:latin typeface="Garamond" pitchFamily="18" charset="0"/>
              </a:rPr>
              <a:t>UNDP Kazakhstan. Chrestomathy. </a:t>
            </a:r>
            <a:r>
              <a:rPr lang="en-US" sz="2000" dirty="0" err="1" smtClean="0">
                <a:latin typeface="Garamond" pitchFamily="18" charset="0"/>
              </a:rPr>
              <a:t>Almaty</a:t>
            </a:r>
            <a:r>
              <a:rPr lang="en-US" sz="2000" dirty="0" smtClean="0">
                <a:latin typeface="Garamond" pitchFamily="18" charset="0"/>
              </a:rPr>
              <a:t>: S-Print. 2006</a:t>
            </a:r>
          </a:p>
          <a:p>
            <a:r>
              <a:rPr lang="en-US" sz="2000" dirty="0" err="1" smtClean="0">
                <a:latin typeface="Garamond" pitchFamily="18" charset="0"/>
              </a:rPr>
              <a:t>Y.Shokamanov</a:t>
            </a:r>
            <a:r>
              <a:rPr lang="en-US" sz="2000" dirty="0" smtClean="0">
                <a:latin typeface="Garamond" pitchFamily="18" charset="0"/>
              </a:rPr>
              <a:t>, </a:t>
            </a:r>
            <a:r>
              <a:rPr lang="en-US" sz="2000" dirty="0" err="1" smtClean="0">
                <a:latin typeface="Garamond" pitchFamily="18" charset="0"/>
              </a:rPr>
              <a:t>A.Makazhanova</a:t>
            </a:r>
            <a:r>
              <a:rPr lang="en-US" sz="2000" dirty="0" smtClean="0">
                <a:latin typeface="Garamond" pitchFamily="18" charset="0"/>
              </a:rPr>
              <a:t> et al. </a:t>
            </a:r>
            <a:r>
              <a:rPr lang="en-US" sz="2000" i="1" dirty="0" smtClean="0">
                <a:latin typeface="Garamond" pitchFamily="18" charset="0"/>
              </a:rPr>
              <a:t>Human Development in Kazakhstan</a:t>
            </a:r>
            <a:r>
              <a:rPr lang="en-US" sz="2000" dirty="0" smtClean="0">
                <a:latin typeface="Garamond" pitchFamily="18" charset="0"/>
              </a:rPr>
              <a:t>. UNDP Kazakhstan. Workshop. </a:t>
            </a:r>
            <a:r>
              <a:rPr lang="en-US" sz="2000" dirty="0" err="1" smtClean="0">
                <a:latin typeface="Garamond" pitchFamily="18" charset="0"/>
              </a:rPr>
              <a:t>Almaty</a:t>
            </a:r>
            <a:r>
              <a:rPr lang="en-US" sz="2000" dirty="0" smtClean="0">
                <a:latin typeface="Garamond" pitchFamily="18" charset="0"/>
              </a:rPr>
              <a:t>: S-Print. 2006</a:t>
            </a:r>
          </a:p>
          <a:p>
            <a:r>
              <a:rPr lang="en-US" sz="2000" dirty="0" err="1" smtClean="0">
                <a:latin typeface="Garamond" pitchFamily="18" charset="0"/>
              </a:rPr>
              <a:t>A.Bigaliev,M.F.Khalilov,M.A.Sharipov</a:t>
            </a:r>
            <a:r>
              <a:rPr lang="en-US" sz="2000" dirty="0" smtClean="0">
                <a:latin typeface="Garamond" pitchFamily="18" charset="0"/>
              </a:rPr>
              <a:t>. </a:t>
            </a:r>
            <a:r>
              <a:rPr lang="en-US" sz="2000" i="1" dirty="0" smtClean="0">
                <a:latin typeface="Garamond" pitchFamily="18" charset="0"/>
              </a:rPr>
              <a:t>The Basis of General Ecology</a:t>
            </a:r>
            <a:r>
              <a:rPr lang="en-US" sz="2000" dirty="0" smtClean="0">
                <a:latin typeface="Garamond" pitchFamily="18" charset="0"/>
              </a:rPr>
              <a:t>. </a:t>
            </a:r>
            <a:r>
              <a:rPr lang="en-US" sz="2000" dirty="0" err="1" smtClean="0">
                <a:latin typeface="Garamond" pitchFamily="18" charset="0"/>
              </a:rPr>
              <a:t>Almaty</a:t>
            </a:r>
            <a:r>
              <a:rPr lang="en-US" sz="2000" dirty="0" smtClean="0">
                <a:latin typeface="Garamond" pitchFamily="18" charset="0"/>
              </a:rPr>
              <a:t>. Kazakh university, 2007</a:t>
            </a:r>
          </a:p>
          <a:p>
            <a:r>
              <a:rPr lang="en-US" sz="2000" dirty="0" err="1" smtClean="0">
                <a:latin typeface="Garamond" pitchFamily="18" charset="0"/>
              </a:rPr>
              <a:t>S.Z.Kolumbaeva.R.M.Baldebaeva</a:t>
            </a:r>
            <a:r>
              <a:rPr lang="en-US" sz="2000" dirty="0" smtClean="0">
                <a:latin typeface="Garamond" pitchFamily="18" charset="0"/>
              </a:rPr>
              <a:t>. </a:t>
            </a:r>
            <a:r>
              <a:rPr lang="en-US" sz="2000" i="1" dirty="0" smtClean="0">
                <a:latin typeface="Garamond" pitchFamily="18" charset="0"/>
              </a:rPr>
              <a:t>General Ecology</a:t>
            </a:r>
            <a:r>
              <a:rPr lang="en-US" sz="2000" dirty="0" smtClean="0">
                <a:latin typeface="Garamond" pitchFamily="18" charset="0"/>
              </a:rPr>
              <a:t>. </a:t>
            </a:r>
            <a:r>
              <a:rPr lang="en-US" sz="2000" dirty="0" err="1" smtClean="0">
                <a:latin typeface="Garamond" pitchFamily="18" charset="0"/>
              </a:rPr>
              <a:t>Almaty</a:t>
            </a:r>
            <a:r>
              <a:rPr lang="en-US" sz="2000" dirty="0" smtClean="0">
                <a:latin typeface="Garamond" pitchFamily="18" charset="0"/>
              </a:rPr>
              <a:t>, Kazakh university, 2006.</a:t>
            </a:r>
          </a:p>
          <a:p>
            <a:r>
              <a:rPr lang="en-US" sz="2000" dirty="0" smtClean="0">
                <a:latin typeface="Garamond" pitchFamily="18" charset="0"/>
              </a:rPr>
              <a:t>Reports of the PK Ministry of Environmental Protection </a:t>
            </a:r>
            <a:r>
              <a:rPr lang="en-US" sz="2000" i="1" dirty="0" smtClean="0">
                <a:latin typeface="Garamond" pitchFamily="18" charset="0"/>
              </a:rPr>
              <a:t>On the State of the Neutral Environment</a:t>
            </a:r>
            <a:r>
              <a:rPr lang="en-US" sz="2000" dirty="0" smtClean="0">
                <a:latin typeface="Garamond" pitchFamily="18" charset="0"/>
              </a:rPr>
              <a:t> 2000-2007.</a:t>
            </a:r>
          </a:p>
          <a:p>
            <a:r>
              <a:rPr lang="en-US" sz="2000" dirty="0" smtClean="0">
                <a:latin typeface="Garamond" pitchFamily="18" charset="0"/>
              </a:rPr>
              <a:t>The Concept of Ecological Education in the Republic of Kazakhstan. Astana. 2002</a:t>
            </a:r>
          </a:p>
          <a:p>
            <a:r>
              <a:rPr lang="en-US" sz="2000" dirty="0" smtClean="0">
                <a:latin typeface="Garamond" pitchFamily="18" charset="0"/>
              </a:rPr>
              <a:t>The Concept of Ecological Education in the Republic of Kazakhstan. Astana. 2002</a:t>
            </a:r>
            <a:endParaRPr lang="ru-RU" sz="2000" dirty="0" smtClean="0">
              <a:latin typeface="Garamond" pitchFamily="18" charset="0"/>
            </a:endParaRPr>
          </a:p>
          <a:p>
            <a:r>
              <a:rPr lang="en-US" sz="2000" dirty="0" smtClean="0">
                <a:latin typeface="Garamond" pitchFamily="18" charset="0"/>
              </a:rPr>
              <a:t>Environmental Code of the Republic of Kazakhstan. Astana. 2007</a:t>
            </a:r>
            <a:endParaRPr lang="ru-RU" sz="2000" dirty="0">
              <a:latin typeface="Garamond"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584" y="332656"/>
            <a:ext cx="7467600" cy="1143000"/>
          </a:xfrm>
        </p:spPr>
        <p:txBody>
          <a:bodyPr>
            <a:normAutofit fontScale="90000"/>
          </a:bodyPr>
          <a:lstStyle/>
          <a:p>
            <a:r>
              <a:rPr lang="en-US" dirty="0" smtClean="0"/>
              <a:t>Oil Productions</a:t>
            </a:r>
            <a:br>
              <a:rPr lang="en-US" dirty="0" smtClean="0"/>
            </a:br>
            <a:endParaRPr lang="ru-RU" dirty="0"/>
          </a:p>
        </p:txBody>
      </p:sp>
      <p:pic>
        <p:nvPicPr>
          <p:cNvPr id="4" name="Содержимое 3" descr="2830498620_c0bf579ec3.jpg"/>
          <p:cNvPicPr>
            <a:picLocks noGrp="1" noChangeAspect="1"/>
          </p:cNvPicPr>
          <p:nvPr>
            <p:ph idx="1"/>
          </p:nvPr>
        </p:nvPicPr>
        <p:blipFill>
          <a:blip r:embed="rId2" cstate="print"/>
          <a:stretch>
            <a:fillRect/>
          </a:stretch>
        </p:blipFill>
        <p:spPr>
          <a:xfrm>
            <a:off x="2123728" y="1628800"/>
            <a:ext cx="4429224" cy="4415383"/>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755576" y="836712"/>
            <a:ext cx="7467600" cy="1143000"/>
          </a:xfrm>
        </p:spPr>
        <p:txBody>
          <a:bodyPr>
            <a:noAutofit/>
          </a:bodyPr>
          <a:lstStyle/>
          <a:p>
            <a:pPr algn="ctr"/>
            <a:r>
              <a:rPr lang="en-US" sz="3200" dirty="0" smtClean="0">
                <a:latin typeface="Garamond" pitchFamily="18" charset="0"/>
              </a:rPr>
              <a:t>Numerous of electric power plants and heating plants occupying large areas</a:t>
            </a:r>
            <a:endParaRPr lang="ru-RU" sz="3200" dirty="0">
              <a:latin typeface="Garamond" pitchFamily="18" charset="0"/>
            </a:endParaRPr>
          </a:p>
        </p:txBody>
      </p:sp>
      <p:pic>
        <p:nvPicPr>
          <p:cNvPr id="7" name="Содержимое 6" descr="349c990ab6c453afa79180a77c74b6f4_Generic.jpg"/>
          <p:cNvPicPr>
            <a:picLocks noGrp="1" noChangeAspect="1"/>
          </p:cNvPicPr>
          <p:nvPr>
            <p:ph sz="half" idx="1"/>
          </p:nvPr>
        </p:nvPicPr>
        <p:blipFill>
          <a:blip r:embed="rId2" cstate="print"/>
          <a:stretch>
            <a:fillRect/>
          </a:stretch>
        </p:blipFill>
        <p:spPr>
          <a:xfrm>
            <a:off x="251520" y="2708921"/>
            <a:ext cx="3888432" cy="2664296"/>
          </a:xfrm>
        </p:spPr>
      </p:pic>
      <p:pic>
        <p:nvPicPr>
          <p:cNvPr id="8" name="Содержимое 7" descr="ph01200.jpg"/>
          <p:cNvPicPr>
            <a:picLocks noGrp="1" noChangeAspect="1"/>
          </p:cNvPicPr>
          <p:nvPr>
            <p:ph sz="half" idx="2"/>
          </p:nvPr>
        </p:nvPicPr>
        <p:blipFill>
          <a:blip r:embed="rId3" cstate="print"/>
          <a:stretch>
            <a:fillRect/>
          </a:stretch>
        </p:blipFill>
        <p:spPr>
          <a:xfrm>
            <a:off x="4644008" y="2708920"/>
            <a:ext cx="4172948" cy="2616088"/>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11560" y="620688"/>
            <a:ext cx="7467600" cy="1143000"/>
          </a:xfrm>
        </p:spPr>
        <p:txBody>
          <a:bodyPr>
            <a:noAutofit/>
          </a:bodyPr>
          <a:lstStyle/>
          <a:p>
            <a:pPr algn="ctr"/>
            <a:r>
              <a:rPr lang="en-US" sz="3600" dirty="0" smtClean="0">
                <a:latin typeface="Garamond" pitchFamily="18" charset="0"/>
              </a:rPr>
              <a:t>Uncontrolled construction of earth roads to drilling units leads to rapid soil erosion at the roadside</a:t>
            </a:r>
            <a:endParaRPr lang="ru-RU" sz="3600" dirty="0">
              <a:latin typeface="Garamond" pitchFamily="18" charset="0"/>
            </a:endParaRPr>
          </a:p>
        </p:txBody>
      </p:sp>
      <p:pic>
        <p:nvPicPr>
          <p:cNvPr id="6" name="Содержимое 5" descr="burenie_3-281x300.jpg"/>
          <p:cNvPicPr>
            <a:picLocks noGrp="1" noChangeAspect="1"/>
          </p:cNvPicPr>
          <p:nvPr>
            <p:ph idx="1"/>
          </p:nvPr>
        </p:nvPicPr>
        <p:blipFill>
          <a:blip r:embed="rId2" cstate="print"/>
          <a:stretch>
            <a:fillRect/>
          </a:stretch>
        </p:blipFill>
        <p:spPr>
          <a:xfrm>
            <a:off x="2339752" y="2204864"/>
            <a:ext cx="3951511" cy="4218695"/>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3568" y="548680"/>
            <a:ext cx="7467600" cy="1143000"/>
          </a:xfrm>
        </p:spPr>
        <p:txBody>
          <a:bodyPr>
            <a:noAutofit/>
          </a:bodyPr>
          <a:lstStyle/>
          <a:p>
            <a:pPr algn="ctr"/>
            <a:r>
              <a:rPr lang="en-US" sz="2800" dirty="0" smtClean="0">
                <a:latin typeface="Garamond" pitchFamily="18" charset="0"/>
              </a:rPr>
              <a:t>Natural gases are burnt in flares in oil-wells pollution the atmosphere by products of incomplete hydrocarbon combustion </a:t>
            </a:r>
            <a:endParaRPr lang="ru-RU" sz="2800" dirty="0">
              <a:latin typeface="Garamond" pitchFamily="18" charset="0"/>
            </a:endParaRPr>
          </a:p>
        </p:txBody>
      </p:sp>
      <p:pic>
        <p:nvPicPr>
          <p:cNvPr id="4" name="Содержимое 3" descr="нефть фильм.jpg"/>
          <p:cNvPicPr>
            <a:picLocks noGrp="1" noChangeAspect="1"/>
          </p:cNvPicPr>
          <p:nvPr>
            <p:ph idx="1"/>
          </p:nvPr>
        </p:nvPicPr>
        <p:blipFill>
          <a:blip r:embed="rId2" cstate="print"/>
          <a:stretch>
            <a:fillRect/>
          </a:stretch>
        </p:blipFill>
        <p:spPr>
          <a:xfrm>
            <a:off x="1115616" y="1988840"/>
            <a:ext cx="6624736" cy="441649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bd69d6a26fdc934cf08bbe55cd3.jpg"/>
          <p:cNvPicPr>
            <a:picLocks noGrp="1" noChangeAspect="1"/>
          </p:cNvPicPr>
          <p:nvPr>
            <p:ph idx="1"/>
          </p:nvPr>
        </p:nvPicPr>
        <p:blipFill>
          <a:blip r:embed="rId2" cstate="print"/>
          <a:stretch>
            <a:fillRect/>
          </a:stretch>
        </p:blipFill>
        <p:spPr>
          <a:xfrm>
            <a:off x="1043608" y="1196752"/>
            <a:ext cx="7303963" cy="5184576"/>
          </a:xfrm>
        </p:spPr>
      </p:pic>
      <p:sp>
        <p:nvSpPr>
          <p:cNvPr id="2" name="Заголовок 1"/>
          <p:cNvSpPr>
            <a:spLocks noGrp="1"/>
          </p:cNvSpPr>
          <p:nvPr>
            <p:ph type="title"/>
          </p:nvPr>
        </p:nvSpPr>
        <p:spPr>
          <a:xfrm>
            <a:off x="971600" y="2924944"/>
            <a:ext cx="7467600" cy="1143000"/>
          </a:xfrm>
        </p:spPr>
        <p:txBody>
          <a:bodyPr>
            <a:noAutofit/>
          </a:bodyPr>
          <a:lstStyle/>
          <a:p>
            <a:pPr algn="ctr"/>
            <a:r>
              <a:rPr lang="en-US" sz="5400" b="1" dirty="0" smtClean="0">
                <a:solidFill>
                  <a:schemeClr val="bg1"/>
                </a:solidFill>
                <a:latin typeface="Garamond" pitchFamily="18" charset="0"/>
              </a:rPr>
              <a:t>Enterprises of ferrous and non-ferrous metallurgy consume large quantities of water</a:t>
            </a:r>
            <a:endParaRPr lang="ru-RU" sz="5400" b="1" dirty="0">
              <a:solidFill>
                <a:schemeClr val="bg1"/>
              </a:solidFill>
              <a:latin typeface="Garamond"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Техническая">
  <a:themeElements>
    <a:clrScheme name="Техническая">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Техническая">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Техническая">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1873</TotalTime>
  <Words>1486</Words>
  <Application>Microsoft Office PowerPoint</Application>
  <PresentationFormat>On-screen Show (4:3)</PresentationFormat>
  <Paragraphs>98</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Техническая</vt:lpstr>
      <vt:lpstr>Slide 1</vt:lpstr>
      <vt:lpstr>Slide 2</vt:lpstr>
      <vt:lpstr>Slide 3</vt:lpstr>
      <vt:lpstr>CAUSES</vt:lpstr>
      <vt:lpstr>Oil Productions </vt:lpstr>
      <vt:lpstr>Numerous of electric power plants and heating plants occupying large areas</vt:lpstr>
      <vt:lpstr>Uncontrolled construction of earth roads to drilling units leads to rapid soil erosion at the roadside</vt:lpstr>
      <vt:lpstr>Natural gases are burnt in flares in oil-wells pollution the atmosphere by products of incomplete hydrocarbon combustion </vt:lpstr>
      <vt:lpstr>Enterprises of ferrous and non-ferrous metallurgy consume large quantities of water</vt:lpstr>
      <vt:lpstr>Large quantities of sulphuric acid are used to produce mineral fertilizers which are discharged in the environment with industrial waste</vt:lpstr>
      <vt:lpstr>The largest ecological damage is caused by emissions of gaseous matters contaminating the atmosphere</vt:lpstr>
      <vt:lpstr>CONSEQUENCES </vt:lpstr>
      <vt:lpstr>Electric power plants and heating plants pollute the atmosphere</vt:lpstr>
      <vt:lpstr>soil with gases and dust to a greater extent, exert harmful impact on flora and fauna</vt:lpstr>
      <vt:lpstr>As a result of the violations the atmospheric air is contaminated by defloration of mined and waste ore, the increased disease incidence among workers and local population</vt:lpstr>
      <vt:lpstr>When producing oil the level of underground and ground water decreases</vt:lpstr>
      <vt:lpstr>Surface and underground water is contaminated with oil, and then contaminated water flows to water bodies consumed by the population</vt:lpstr>
      <vt:lpstr>The change in the top soil takes place due to felling forests, thinning out thickets of haloxylon and bottom-land forests</vt:lpstr>
      <vt:lpstr>Overgrazing of cattle caused heightened soil erosion and processes of desertification</vt:lpstr>
      <vt:lpstr>Consequences of human activities as wind and water erosion, contamination of soil by domestic and industrial waste contribute to contamination of the environment</vt:lpstr>
      <vt:lpstr>ECOLOGY  OF KAZAKHSTAN</vt:lpstr>
      <vt:lpstr>Aral sea, Balkhash Lake, Rudny Altai, the Irtysh River, the Caspian Sea, Almaty city, Zhambyl city, Shymkent city and others</vt:lpstr>
      <vt:lpstr>The problem of radiation pollution is still pressing and urgent</vt:lpstr>
      <vt:lpstr>Radioactive matters spreading by a food chain</vt:lpstr>
      <vt:lpstr>Nuclear weapon tests may be qualified as a very serious crime against the nature and mankind</vt:lpstr>
      <vt:lpstr>The number of people who died from leucaemia makes up tens thousand of people</vt:lpstr>
      <vt:lpstr>Factors that form a radioecological situation in the country:</vt:lpstr>
      <vt:lpstr>The condition of water resources is unfavorable in Kazakhstan</vt:lpstr>
      <vt:lpstr>The situation with environment in the Caspian sea region is determined by an increase of the Caspian sea level and anthropogenic impact on the coastal ecosystems</vt:lpstr>
      <vt:lpstr>Slide 30</vt:lpstr>
      <vt:lpstr>Aral Sea is the problem not only for Kazakhstan but also for whole world community</vt:lpstr>
      <vt:lpstr>Destroying the environment any modern society destroys its own future</vt:lpstr>
      <vt:lpstr>Slide 33</vt:lpstr>
      <vt:lpstr>Slide 34</vt:lpstr>
      <vt:lpstr>Legislation of the Republic of Kazakhstan on Environmental Protection</vt:lpstr>
      <vt:lpstr>Slide 36</vt:lpstr>
      <vt:lpstr>Slide 37</vt:lpstr>
      <vt:lpstr>Slide 38</vt:lpstr>
      <vt:lpstr>Slide 39</vt:lpstr>
      <vt:lpstr>Slide 40</vt:lpstr>
      <vt:lpstr>Slide 41</vt:lpstr>
      <vt:lpstr>The permit system for pollution of the environment gives an opportunity to regulate contamination of the environment by industrial enterprises</vt:lpstr>
      <vt:lpstr>Basic Principles of Environmental Protection</vt:lpstr>
      <vt:lpstr>Slide 44</vt:lpstr>
      <vt:lpstr>Slide 45</vt:lpstr>
      <vt:lpstr>Slide 46</vt:lpstr>
      <vt:lpstr>CONCLUSION</vt:lpstr>
      <vt:lpstr>Recommended literature:</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Black.User</dc:creator>
  <cp:lastModifiedBy>gulmira.bekenova</cp:lastModifiedBy>
  <cp:revision>77</cp:revision>
  <dcterms:created xsi:type="dcterms:W3CDTF">2011-10-16T07:58:33Z</dcterms:created>
  <dcterms:modified xsi:type="dcterms:W3CDTF">2016-11-25T09:44:47Z</dcterms:modified>
</cp:coreProperties>
</file>